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>
  <p:sldMasterIdLst>
    <p:sldMasterId id="2147483733" r:id="rId1"/>
  </p:sldMasterIdLst>
  <p:notesMasterIdLst>
    <p:notesMasterId r:id="rId94"/>
  </p:notesMasterIdLst>
  <p:sldIdLst>
    <p:sldId id="256" r:id="rId2"/>
    <p:sldId id="282" r:id="rId3"/>
    <p:sldId id="288" r:id="rId4"/>
    <p:sldId id="345" r:id="rId5"/>
    <p:sldId id="298" r:id="rId6"/>
    <p:sldId id="300" r:id="rId7"/>
    <p:sldId id="302" r:id="rId8"/>
    <p:sldId id="303" r:id="rId9"/>
    <p:sldId id="301" r:id="rId10"/>
    <p:sldId id="304" r:id="rId11"/>
    <p:sldId id="305" r:id="rId12"/>
    <p:sldId id="306" r:id="rId13"/>
    <p:sldId id="307" r:id="rId14"/>
    <p:sldId id="299" r:id="rId15"/>
    <p:sldId id="308" r:id="rId16"/>
    <p:sldId id="329" r:id="rId17"/>
    <p:sldId id="309" r:id="rId18"/>
    <p:sldId id="330" r:id="rId19"/>
    <p:sldId id="310" r:id="rId20"/>
    <p:sldId id="331" r:id="rId21"/>
    <p:sldId id="332" r:id="rId22"/>
    <p:sldId id="311" r:id="rId23"/>
    <p:sldId id="333" r:id="rId24"/>
    <p:sldId id="334" r:id="rId25"/>
    <p:sldId id="312" r:id="rId26"/>
    <p:sldId id="335" r:id="rId27"/>
    <p:sldId id="313" r:id="rId28"/>
    <p:sldId id="314" r:id="rId29"/>
    <p:sldId id="336" r:id="rId30"/>
    <p:sldId id="315" r:id="rId31"/>
    <p:sldId id="337" r:id="rId32"/>
    <p:sldId id="316" r:id="rId33"/>
    <p:sldId id="338" r:id="rId34"/>
    <p:sldId id="317" r:id="rId35"/>
    <p:sldId id="339" r:id="rId36"/>
    <p:sldId id="340" r:id="rId37"/>
    <p:sldId id="341" r:id="rId38"/>
    <p:sldId id="342" r:id="rId39"/>
    <p:sldId id="343" r:id="rId40"/>
    <p:sldId id="318" r:id="rId41"/>
    <p:sldId id="344" r:id="rId42"/>
    <p:sldId id="346" r:id="rId43"/>
    <p:sldId id="349" r:id="rId44"/>
    <p:sldId id="347" r:id="rId45"/>
    <p:sldId id="350" r:id="rId46"/>
    <p:sldId id="351" r:id="rId47"/>
    <p:sldId id="348" r:id="rId48"/>
    <p:sldId id="352" r:id="rId49"/>
    <p:sldId id="354" r:id="rId50"/>
    <p:sldId id="355" r:id="rId51"/>
    <p:sldId id="319" r:id="rId52"/>
    <p:sldId id="357" r:id="rId53"/>
    <p:sldId id="358" r:id="rId54"/>
    <p:sldId id="359" r:id="rId55"/>
    <p:sldId id="321" r:id="rId56"/>
    <p:sldId id="360" r:id="rId57"/>
    <p:sldId id="361" r:id="rId58"/>
    <p:sldId id="322" r:id="rId59"/>
    <p:sldId id="323" r:id="rId60"/>
    <p:sldId id="324" r:id="rId61"/>
    <p:sldId id="325" r:id="rId62"/>
    <p:sldId id="326" r:id="rId63"/>
    <p:sldId id="327" r:id="rId64"/>
    <p:sldId id="297" r:id="rId65"/>
    <p:sldId id="382" r:id="rId66"/>
    <p:sldId id="383" r:id="rId67"/>
    <p:sldId id="294" r:id="rId68"/>
    <p:sldId id="295" r:id="rId69"/>
    <p:sldId id="381" r:id="rId70"/>
    <p:sldId id="289" r:id="rId71"/>
    <p:sldId id="290" r:id="rId72"/>
    <p:sldId id="366" r:id="rId73"/>
    <p:sldId id="368" r:id="rId74"/>
    <p:sldId id="364" r:id="rId75"/>
    <p:sldId id="365" r:id="rId76"/>
    <p:sldId id="367" r:id="rId77"/>
    <p:sldId id="369" r:id="rId78"/>
    <p:sldId id="370" r:id="rId79"/>
    <p:sldId id="372" r:id="rId80"/>
    <p:sldId id="377" r:id="rId81"/>
    <p:sldId id="376" r:id="rId82"/>
    <p:sldId id="371" r:id="rId83"/>
    <p:sldId id="378" r:id="rId84"/>
    <p:sldId id="375" r:id="rId85"/>
    <p:sldId id="374" r:id="rId86"/>
    <p:sldId id="379" r:id="rId87"/>
    <p:sldId id="380" r:id="rId88"/>
    <p:sldId id="291" r:id="rId89"/>
    <p:sldId id="292" r:id="rId90"/>
    <p:sldId id="363" r:id="rId91"/>
    <p:sldId id="362" r:id="rId92"/>
    <p:sldId id="280" r:id="rId93"/>
  </p:sldIdLst>
  <p:sldSz cx="9144000" cy="6858000" type="screen4x3"/>
  <p:notesSz cx="6669088" cy="987266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7F8B"/>
    <a:srgbClr val="8996A0"/>
    <a:srgbClr val="FF791E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-1229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8A75F-FEFB-4241-BC4D-78E58F7DBC6F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739775"/>
            <a:ext cx="4935538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750" y="4689475"/>
            <a:ext cx="5335588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8892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8250" y="9377363"/>
            <a:ext cx="28892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8F52F-5ABE-4BC8-80D1-04CCC0A4A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54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W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35" y="4995511"/>
            <a:ext cx="6336826" cy="468954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A4F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A4F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&lt;Heading&gt;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231775" y="5464175"/>
            <a:ext cx="6337285" cy="345935"/>
          </a:xfrm>
        </p:spPr>
        <p:txBody>
          <a:bodyPr/>
          <a:lstStyle>
            <a:lvl1pPr marL="195263" marR="0" indent="-1952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Arial" charset="0"/>
              <a:buNone/>
              <a:tabLst/>
              <a:defRPr sz="1800">
                <a:solidFill>
                  <a:srgbClr val="8996A0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195263" marR="0" lvl="0" indent="-1952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Arial" charset="0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996A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&lt;Sub-heading/Presenter/Date&gt;</a:t>
            </a:r>
            <a:endParaRPr lang="en-GB" dirty="0" smtClean="0"/>
          </a:p>
        </p:txBody>
      </p:sp>
      <p:sp>
        <p:nvSpPr>
          <p:cNvPr id="24" name="Rectangle 23"/>
          <p:cNvSpPr/>
          <p:nvPr userDrawn="1"/>
        </p:nvSpPr>
        <p:spPr bwMode="auto">
          <a:xfrm>
            <a:off x="-1805" y="241384"/>
            <a:ext cx="9145805" cy="1440000"/>
          </a:xfrm>
          <a:prstGeom prst="rect">
            <a:avLst/>
          </a:prstGeom>
          <a:solidFill>
            <a:srgbClr val="00A4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GB"/>
          </a:p>
        </p:txBody>
      </p:sp>
      <p:sp>
        <p:nvSpPr>
          <p:cNvPr id="25" name="TextBox 24"/>
          <p:cNvSpPr txBox="1"/>
          <p:nvPr userDrawn="1"/>
        </p:nvSpPr>
        <p:spPr>
          <a:xfrm>
            <a:off x="117020" y="1278320"/>
            <a:ext cx="28821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n-GB" sz="860" dirty="0">
                <a:solidFill>
                  <a:schemeClr val="bg1"/>
                </a:solidFill>
              </a:rPr>
              <a:t>The most important thing we build is trust</a:t>
            </a:r>
          </a:p>
        </p:txBody>
      </p:sp>
      <p:pic>
        <p:nvPicPr>
          <p:cNvPr id="26" name="Picture 2" descr="P:\logos\cobham_logo_white_screen_RGB_png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300" y="471815"/>
            <a:ext cx="2038829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7" name="Table 2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27757036"/>
              </p:ext>
            </p:extLst>
          </p:nvPr>
        </p:nvGraphicFramePr>
        <p:xfrm>
          <a:off x="1805" y="3774645"/>
          <a:ext cx="9144000" cy="230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230430"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ADVANCED ELECTRONIC </a:t>
                      </a:r>
                      <a:r>
                        <a:rPr lang="en-US" sz="780" b="1" baseline="0" dirty="0" smtClean="0"/>
                        <a:t>SOLUTIONS</a:t>
                      </a:r>
                      <a:endParaRPr lang="en-US" sz="780" b="1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8996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AVIATION SERVICES</a:t>
                      </a:r>
                      <a:endParaRPr lang="en-US" sz="780" b="1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8996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COMMUNICATIONS AND CONNECTIVITY</a:t>
                      </a:r>
                      <a:endParaRPr lang="en-US" sz="780" b="1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8996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MISSION SYSTEMS</a:t>
                      </a:r>
                      <a:endParaRPr lang="en-US" sz="780" b="1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solidFill>
                      <a:srgbClr val="8996A0"/>
                    </a:solidFill>
                  </a:tcPr>
                </a:tc>
              </a:tr>
            </a:tbl>
          </a:graphicData>
        </a:graphic>
      </p:graphicFrame>
      <p:pic>
        <p:nvPicPr>
          <p:cNvPr id="30" name="Picture 1" descr="E:\Images\InDesign\POWERPOINT.jp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1700775"/>
            <a:ext cx="9144000" cy="2070825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184" y="5937992"/>
            <a:ext cx="2515481" cy="680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Comparis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1D66853-4EE4-4A1F-A0BA-21107A99656D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13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Comparison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00A8B4">
                  <a:shade val="30000"/>
                  <a:satMod val="115000"/>
                </a:srgbClr>
              </a:gs>
              <a:gs pos="50000">
                <a:srgbClr val="00A8B4">
                  <a:shade val="67500"/>
                  <a:satMod val="115000"/>
                </a:srgbClr>
              </a:gs>
              <a:gs pos="100000">
                <a:srgbClr val="00A8B4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1D66853-4EE4-4A1F-A0BA-21107A99656D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13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06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92D68E35-7437-4582-A6C7-9D0EB5E9CB31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Blan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80512" cy="5447904"/>
          </a:xfrm>
          <a:prstGeom prst="rect">
            <a:avLst/>
          </a:prstGeom>
          <a:gradFill>
            <a:gsLst>
              <a:gs pos="84000">
                <a:srgbClr val="8996A0"/>
              </a:gs>
              <a:gs pos="100000">
                <a:srgbClr val="6F7F8B"/>
              </a:gs>
            </a:gsLst>
            <a:lin ang="81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55F9C551-2FA5-4122-A83D-551109472C71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512" y="4509120"/>
            <a:ext cx="4146417" cy="23762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Content with Capti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094952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F25600"/>
              </a:gs>
              <a:gs pos="50000">
                <a:srgbClr val="FF7900">
                  <a:shade val="67500"/>
                  <a:satMod val="115000"/>
                </a:srgbClr>
              </a:gs>
              <a:gs pos="100000">
                <a:srgbClr val="FF79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4700"/>
            <a:ext cx="3008313" cy="8548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24700"/>
            <a:ext cx="5111750" cy="500146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08015"/>
            <a:ext cx="3008313" cy="411814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4FFC67E-66A0-4412-AB75-DB34FC7854C1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W Title and Conten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077440"/>
            <a:ext cx="9180512" cy="5447904"/>
          </a:xfrm>
          <a:prstGeom prst="rect">
            <a:avLst/>
          </a:prstGeom>
          <a:gradFill>
            <a:gsLst>
              <a:gs pos="84000">
                <a:srgbClr val="8996A0"/>
              </a:gs>
              <a:gs pos="100000">
                <a:srgbClr val="6F7F8B"/>
              </a:gs>
            </a:gsLst>
            <a:lin ang="81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89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W Title and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094952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F25600"/>
              </a:gs>
              <a:gs pos="50000">
                <a:srgbClr val="FF7900">
                  <a:shade val="67500"/>
                  <a:satMod val="115000"/>
                </a:srgbClr>
              </a:gs>
              <a:gs pos="100000">
                <a:srgbClr val="FF79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70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W Title and Content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64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Picture with Cap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3105"/>
            <a:ext cx="5486400" cy="35644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B9E78077-ED29-4C78-841F-6F839B6C9B3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Vertical Title and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201510"/>
            <a:ext cx="2070100" cy="5185003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1201510"/>
            <a:ext cx="6059488" cy="51850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0B9192DD-6848-40D4-BC96-608866D78954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888" y="2493494"/>
            <a:ext cx="7077456" cy="19141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95400"/>
            <a:ext cx="7757864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E99E1-55A7-48B4-BEDF-FD9686B3D392}" type="datetime1">
              <a:rPr lang="en-US" altLang="en-US"/>
              <a:pPr>
                <a:defRPr/>
              </a:pPr>
              <a:t>7/25/2016</a:t>
            </a:fld>
            <a:endParaRPr lang="en-US" altLang="en-US">
              <a:solidFill>
                <a:srgbClr val="00336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563938" y="6656388"/>
            <a:ext cx="2286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Aeroflex Company Confidential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CF113-5701-4AF6-AD2F-98F86FB2C1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5059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itle and Content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20" y="5605913"/>
            <a:ext cx="3348372" cy="90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2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White with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5733256"/>
            <a:ext cx="2515481" cy="680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Ocean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00A8B4">
                  <a:shade val="30000"/>
                  <a:satMod val="115000"/>
                </a:srgbClr>
              </a:gs>
              <a:gs pos="50000">
                <a:srgbClr val="00A8B4">
                  <a:shade val="67500"/>
                  <a:satMod val="115000"/>
                </a:srgbClr>
              </a:gs>
              <a:gs pos="100000">
                <a:srgbClr val="00A8B4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1564" y="3933056"/>
            <a:ext cx="5261207" cy="290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6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orange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F25600"/>
              </a:gs>
              <a:gs pos="50000">
                <a:srgbClr val="FF7900">
                  <a:shade val="67500"/>
                  <a:satMod val="115000"/>
                </a:srgbClr>
              </a:gs>
              <a:gs pos="100000">
                <a:srgbClr val="FF79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512" y="4509120"/>
            <a:ext cx="414641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7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Grey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1077440"/>
            <a:ext cx="9180512" cy="5447904"/>
          </a:xfrm>
          <a:prstGeom prst="rect">
            <a:avLst/>
          </a:prstGeom>
          <a:gradFill>
            <a:gsLst>
              <a:gs pos="84000">
                <a:srgbClr val="8996A0"/>
              </a:gs>
              <a:gs pos="100000">
                <a:srgbClr val="6F7F8B"/>
              </a:gs>
            </a:gsLst>
            <a:lin ang="81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1564" y="3933056"/>
            <a:ext cx="5261207" cy="290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7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Cyan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512" y="4509120"/>
            <a:ext cx="414641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78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239838"/>
            <a:ext cx="4064000" cy="5146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65588" cy="5146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262EFB65-E16C-451A-8365-0EA1441EB5B7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11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239838"/>
            <a:ext cx="8281988" cy="514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5192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311525" y="6508750"/>
            <a:ext cx="2519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buFontTx/>
              <a:buNone/>
              <a:defRPr sz="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C45E5B5-605A-4497-BEB2-7A77461E4807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51922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1800" y="650875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0600ADF-17AC-4085-9C50-2A0435A054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51923" name="Line 19"/>
          <p:cNvSpPr>
            <a:spLocks noChangeShapeType="1"/>
          </p:cNvSpPr>
          <p:nvPr/>
        </p:nvSpPr>
        <p:spPr bwMode="auto">
          <a:xfrm>
            <a:off x="0" y="6489700"/>
            <a:ext cx="9144000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sp>
        <p:nvSpPr>
          <p:cNvPr id="251924" name="Line 20"/>
          <p:cNvSpPr>
            <a:spLocks noChangeShapeType="1"/>
          </p:cNvSpPr>
          <p:nvPr/>
        </p:nvSpPr>
        <p:spPr bwMode="auto">
          <a:xfrm>
            <a:off x="-36513" y="1123950"/>
            <a:ext cx="919797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sp>
        <p:nvSpPr>
          <p:cNvPr id="11" name="Line 19"/>
          <p:cNvSpPr>
            <a:spLocks noChangeShapeType="1"/>
          </p:cNvSpPr>
          <p:nvPr/>
        </p:nvSpPr>
        <p:spPr bwMode="auto">
          <a:xfrm>
            <a:off x="0" y="6489700"/>
            <a:ext cx="9144000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>
            <a:off x="-36513" y="1123950"/>
            <a:ext cx="919797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pic>
        <p:nvPicPr>
          <p:cNvPr id="15" name="Picture 2" descr="P:\logos\cobham_logo_cyan.png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300" y="217410"/>
            <a:ext cx="2055845" cy="216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336" y="6560264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rgbClr val="00A4F2"/>
              </a:buClr>
              <a:buNone/>
            </a:pPr>
            <a:r>
              <a:rPr lang="en-GB" sz="1000" dirty="0" smtClean="0">
                <a:solidFill>
                  <a:srgbClr val="FF7900"/>
                </a:solidFill>
              </a:rPr>
              <a:t>www.cobham.com/wireless</a:t>
            </a:r>
            <a:endParaRPr lang="en-US" sz="1000" dirty="0" err="1" smtClean="0">
              <a:solidFill>
                <a:srgbClr val="FF79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06" r:id="rId2"/>
    <p:sldLayoutId id="2147483822" r:id="rId3"/>
    <p:sldLayoutId id="2147483807" r:id="rId4"/>
    <p:sldLayoutId id="2147483823" r:id="rId5"/>
    <p:sldLayoutId id="2147483825" r:id="rId6"/>
    <p:sldLayoutId id="2147483826" r:id="rId7"/>
    <p:sldLayoutId id="2147483827" r:id="rId8"/>
    <p:sldLayoutId id="2147483808" r:id="rId9"/>
    <p:sldLayoutId id="2147483809" r:id="rId10"/>
    <p:sldLayoutId id="2147483824" r:id="rId11"/>
    <p:sldLayoutId id="2147483810" r:id="rId12"/>
    <p:sldLayoutId id="2147483811" r:id="rId13"/>
    <p:sldLayoutId id="2147483812" r:id="rId14"/>
    <p:sldLayoutId id="2147483828" r:id="rId15"/>
    <p:sldLayoutId id="2147483829" r:id="rId16"/>
    <p:sldLayoutId id="2147483830" r:id="rId17"/>
    <p:sldLayoutId id="2147483813" r:id="rId18"/>
    <p:sldLayoutId id="2147483815" r:id="rId19"/>
    <p:sldLayoutId id="2147483821" r:id="rId20"/>
    <p:sldLayoutId id="2147483831" r:id="rId2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9pPr>
    </p:titleStyle>
    <p:bodyStyle>
      <a:lvl1pPr marL="195263" indent="-195263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62000" indent="-190500" algn="l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2pPr>
      <a:lvl3pPr marL="1236663" indent="-188913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800">
          <a:solidFill>
            <a:schemeClr val="tx1"/>
          </a:solidFill>
          <a:latin typeface="+mn-lt"/>
        </a:defRPr>
      </a:lvl3pPr>
      <a:lvl4pPr marL="1719263" indent="-252413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June 2016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234" y="5029200"/>
            <a:ext cx="7580125" cy="435265"/>
          </a:xfrm>
        </p:spPr>
        <p:txBody>
          <a:bodyPr/>
          <a:lstStyle/>
          <a:p>
            <a:r>
              <a:rPr lang="en-US" dirty="0" smtClean="0"/>
              <a:t>CN-001 TM500 MTS Test </a:t>
            </a:r>
            <a:r>
              <a:rPr lang="en-US" dirty="0"/>
              <a:t>Scripts (EXT-MUE GUI)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737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</a:t>
            </a:r>
            <a:r>
              <a:rPr lang="zh-CN" altLang="en-US" dirty="0" smtClean="0"/>
              <a:t>试脚本</a:t>
            </a:r>
            <a:r>
              <a:rPr lang="en-US" altLang="zh-CN" dirty="0" err="1" smtClean="0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b="1" i="1" dirty="0"/>
              <a:t>Test Step </a:t>
            </a:r>
            <a:r>
              <a:rPr lang="en-US" altLang="zh-CN" b="1" i="1" dirty="0" smtClean="0"/>
              <a:t>Library</a:t>
            </a:r>
            <a:r>
              <a:rPr lang="zh-CN" altLang="en-US" dirty="0" smtClean="0"/>
              <a:t>拖动或添加</a:t>
            </a:r>
            <a:r>
              <a:rPr lang="en-US" altLang="zh-CN" b="1" i="1" dirty="0" smtClean="0"/>
              <a:t>Configure </a:t>
            </a:r>
            <a:r>
              <a:rPr lang="en-US" altLang="zh-CN" b="1" i="1" dirty="0"/>
              <a:t>Radio </a:t>
            </a:r>
            <a:r>
              <a:rPr lang="en-US" altLang="zh-CN" b="1" i="1" dirty="0" smtClean="0"/>
              <a:t>Contexts</a:t>
            </a:r>
            <a:r>
              <a:rPr lang="zh-CN" altLang="en-US" dirty="0" smtClean="0"/>
              <a:t>至脚本</a:t>
            </a:r>
            <a:r>
              <a:rPr lang="en-US" altLang="zh-CN" b="1" i="1" dirty="0" err="1" smtClean="0"/>
              <a:t>Init</a:t>
            </a:r>
            <a:r>
              <a:rPr lang="en-US" altLang="zh-CN" dirty="0" err="1" smtClean="0"/>
              <a:t>.</a:t>
            </a:r>
            <a:endParaRPr lang="en-US" altLang="zh-CN" dirty="0" smtClean="0"/>
          </a:p>
          <a:p>
            <a:r>
              <a:rPr lang="en-US" altLang="zh-CN" b="1" dirty="0" smtClean="0"/>
              <a:t>Configure Radio Contexts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Configure Radio Contexts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64" y="2400035"/>
            <a:ext cx="4160837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7" y="2971800"/>
            <a:ext cx="4106863" cy="349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4866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功能：搜索小区和解广播信道，请更新如下默认配置：</a:t>
            </a:r>
            <a:endParaRPr lang="en-US" altLang="zh-CN" dirty="0" smtClean="0"/>
          </a:p>
          <a:p>
            <a:pPr lvl="1"/>
            <a:r>
              <a:rPr lang="en-US" dirty="0" smtClean="0"/>
              <a:t>RAT/</a:t>
            </a:r>
            <a:r>
              <a:rPr lang="en-US" dirty="0" err="1" smtClean="0"/>
              <a:t>C</a:t>
            </a:r>
            <a:r>
              <a:rPr lang="en-US" altLang="zh-CN" dirty="0" err="1" smtClean="0"/>
              <a:t>ellId</a:t>
            </a:r>
            <a:r>
              <a:rPr lang="en-US" altLang="zh-CN" dirty="0" smtClean="0"/>
              <a:t>/Number of </a:t>
            </a:r>
            <a:r>
              <a:rPr lang="en-US" altLang="zh-CN" dirty="0" err="1" smtClean="0"/>
              <a:t>eNB</a:t>
            </a:r>
            <a:r>
              <a:rPr lang="en-US" altLang="zh-CN" dirty="0" smtClean="0"/>
              <a:t> transmit antennas/Number of receive antennas/System Bandwidth/Downlink Carrier Frequency</a:t>
            </a:r>
          </a:p>
          <a:p>
            <a:pPr lvl="1"/>
            <a:r>
              <a:rPr lang="en-US" dirty="0" smtClean="0"/>
              <a:t>Set Uplink Carrier Frequency</a:t>
            </a:r>
            <a:r>
              <a:rPr lang="zh-CN" altLang="en-US" dirty="0" smtClean="0"/>
              <a:t>一般设置为</a:t>
            </a:r>
            <a:r>
              <a:rPr lang="en-US" altLang="zh-CN" dirty="0" smtClean="0"/>
              <a:t>False</a:t>
            </a:r>
          </a:p>
          <a:p>
            <a:pPr lvl="1"/>
            <a:r>
              <a:rPr lang="zh-CN" altLang="en-US" dirty="0"/>
              <a:t>每个</a:t>
            </a:r>
            <a:r>
              <a:rPr lang="en-US" dirty="0"/>
              <a:t>Radio Context</a:t>
            </a:r>
            <a:r>
              <a:rPr lang="zh-CN" altLang="en-US" dirty="0"/>
              <a:t>对应一个小区，对于</a:t>
            </a:r>
            <a:r>
              <a:rPr lang="en-US" dirty="0"/>
              <a:t>Non-CA</a:t>
            </a:r>
            <a:r>
              <a:rPr lang="zh-CN" altLang="en-US" dirty="0" smtClean="0"/>
              <a:t>的</a:t>
            </a:r>
            <a:r>
              <a:rPr lang="zh-CN" altLang="en-US" dirty="0"/>
              <a:t>测</a:t>
            </a:r>
            <a:r>
              <a:rPr lang="zh-CN" altLang="en-US" dirty="0" smtClean="0"/>
              <a:t>试场景</a:t>
            </a:r>
            <a:r>
              <a:rPr lang="en-US" dirty="0" smtClean="0"/>
              <a:t>，</a:t>
            </a:r>
            <a:r>
              <a:rPr lang="zh-CN" altLang="en-US" dirty="0"/>
              <a:t>只需要配置一个</a:t>
            </a:r>
            <a:r>
              <a:rPr lang="en-US" dirty="0"/>
              <a:t>Radio Context。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Configure Radio Contexts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70242"/>
            <a:ext cx="3522134" cy="2969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470242"/>
            <a:ext cx="3780202" cy="291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25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 smtClean="0"/>
              <a:t>打印</a:t>
            </a:r>
            <a:r>
              <a:rPr lang="en-US" altLang="zh-CN" sz="1800" dirty="0" smtClean="0"/>
              <a:t>NAS</a:t>
            </a:r>
            <a:r>
              <a:rPr lang="zh-CN" altLang="en-US" sz="1800" dirty="0"/>
              <a:t>指</a:t>
            </a:r>
            <a:r>
              <a:rPr lang="zh-CN" altLang="en-US" sz="1800" dirty="0" smtClean="0"/>
              <a:t>示的</a:t>
            </a:r>
            <a:r>
              <a:rPr lang="en-US" altLang="zh-CN" sz="1800" dirty="0" smtClean="0"/>
              <a:t>SETP</a:t>
            </a:r>
            <a:r>
              <a:rPr lang="zh-CN" altLang="en-US" sz="1800" dirty="0" smtClean="0"/>
              <a:t>命令</a:t>
            </a:r>
            <a:endParaRPr lang="en-US" altLang="zh-CN" sz="1400" dirty="0" smtClean="0"/>
          </a:p>
          <a:p>
            <a:pPr lvl="1"/>
            <a:r>
              <a:rPr lang="en-US" altLang="zh-CN" sz="1600" b="1" dirty="0" smtClean="0"/>
              <a:t>Raw Command</a:t>
            </a:r>
          </a:p>
          <a:p>
            <a:pPr marL="571500" lvl="1" indent="0">
              <a:buNone/>
            </a:pPr>
            <a:r>
              <a:rPr lang="en-US" altLang="zh-CN" sz="1200" i="1" dirty="0" smtClean="0"/>
              <a:t>SETP </a:t>
            </a:r>
            <a:r>
              <a:rPr lang="en-US" altLang="zh-CN" sz="1200" i="1" dirty="0"/>
              <a:t>NAS_ENABLE_INDICATIONS_IN_MTS_MODE </a:t>
            </a:r>
            <a:r>
              <a:rPr lang="en-US" altLang="zh-CN" sz="1200" i="1" dirty="0" smtClean="0"/>
              <a:t>1</a:t>
            </a:r>
          </a:p>
          <a:p>
            <a:pPr lvl="1"/>
            <a:r>
              <a:rPr lang="zh-CN" altLang="en-US" sz="1600" dirty="0"/>
              <a:t>点</a:t>
            </a:r>
            <a:r>
              <a:rPr lang="zh-CN" altLang="en-US" sz="1600" dirty="0" smtClean="0"/>
              <a:t>击</a:t>
            </a:r>
            <a:r>
              <a:rPr lang="en-US" altLang="zh-CN" sz="1600" b="1" dirty="0" smtClean="0"/>
              <a:t>Set description</a:t>
            </a:r>
            <a:endParaRPr lang="en-US" altLang="zh-CN" sz="16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NAS_ENABLE_INDICATIONS_IN_MTS_MODE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4710113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3149600"/>
            <a:ext cx="4024313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617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NAS_ENABLE_INDICATIONS_IN_MTS_MODE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7050"/>
            <a:ext cx="4160837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429000"/>
            <a:ext cx="4135437" cy="286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64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4749800" cy="5146675"/>
          </a:xfrm>
        </p:spPr>
        <p:txBody>
          <a:bodyPr/>
          <a:lstStyle/>
          <a:p>
            <a:r>
              <a:rPr lang="zh-CN" altLang="en-US" sz="2000" dirty="0"/>
              <a:t>功</a:t>
            </a:r>
            <a:r>
              <a:rPr lang="zh-CN" altLang="en-US" sz="2000" dirty="0" smtClean="0"/>
              <a:t>能：基于路损的上行功率补偿。</a:t>
            </a:r>
            <a:endParaRPr lang="en-US" altLang="zh-CN" sz="2000" dirty="0" smtClean="0"/>
          </a:p>
          <a:p>
            <a:pPr lvl="1"/>
            <a:r>
              <a:rPr lang="en-US" sz="1800" dirty="0" smtClean="0"/>
              <a:t>MTS</a:t>
            </a:r>
            <a:r>
              <a:rPr lang="zh-CN" altLang="en-US" sz="1800" dirty="0" smtClean="0"/>
              <a:t>模式下无需配置</a:t>
            </a:r>
            <a:r>
              <a:rPr lang="en-US" altLang="zh-CN" sz="1800" b="1" dirty="0" smtClean="0"/>
              <a:t>Downlink Reference Signal Power</a:t>
            </a:r>
          </a:p>
          <a:p>
            <a:pPr lvl="1"/>
            <a:r>
              <a:rPr lang="en-US" altLang="zh-CN" sz="1800" b="1" dirty="0" smtClean="0"/>
              <a:t>Delta UL DL Physical Attenuation: </a:t>
            </a:r>
            <a:r>
              <a:rPr lang="zh-CN" altLang="en-US" sz="1800" dirty="0" smtClean="0"/>
              <a:t>仅适用于</a:t>
            </a:r>
            <a:r>
              <a:rPr lang="en-US" altLang="zh-CN" sz="1800" dirty="0" smtClean="0"/>
              <a:t>Dedicated Mode</a:t>
            </a:r>
            <a:r>
              <a:rPr lang="zh-CN" altLang="en-US" sz="1800" dirty="0" smtClean="0"/>
              <a:t>的射频线连接模式。</a:t>
            </a:r>
            <a:endParaRPr lang="en-US" altLang="zh-CN" sz="1800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altLang="zh-CN" dirty="0" smtClean="0"/>
              <a:t>alibrate Uplink Power Offset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202267"/>
            <a:ext cx="3666216" cy="271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00400"/>
            <a:ext cx="4024313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108" y="3810000"/>
            <a:ext cx="3673475" cy="278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94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功能：通过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脚本自动调用</a:t>
            </a:r>
            <a:r>
              <a:rPr lang="en-US" altLang="zh-CN" dirty="0" smtClean="0"/>
              <a:t>RDA</a:t>
            </a:r>
            <a:r>
              <a:rPr lang="zh-CN" altLang="en-US" dirty="0" smtClean="0"/>
              <a:t>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Start RDA Test Case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133600"/>
            <a:ext cx="3733800" cy="229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191000"/>
            <a:ext cx="3795459" cy="215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749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4140200" cy="5146675"/>
          </a:xfrm>
        </p:spPr>
        <p:txBody>
          <a:bodyPr/>
          <a:lstStyle/>
          <a:p>
            <a:r>
              <a:rPr lang="zh-CN" altLang="en-US" dirty="0" smtClean="0"/>
              <a:t>请更新如下默认配置</a:t>
            </a:r>
            <a:endParaRPr lang="en-US" altLang="zh-CN" dirty="0" smtClean="0"/>
          </a:p>
          <a:p>
            <a:pPr lvl="1"/>
            <a:r>
              <a:rPr lang="en-US" b="1" dirty="0" smtClean="0"/>
              <a:t>Test system control IP address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RDA</a:t>
            </a:r>
            <a:r>
              <a:rPr lang="zh-CN" altLang="en-US" dirty="0" smtClean="0"/>
              <a:t>控制口</a:t>
            </a:r>
            <a:r>
              <a:rPr lang="en-US" altLang="zh-CN" dirty="0" smtClean="0"/>
              <a:t>IP</a:t>
            </a:r>
          </a:p>
          <a:p>
            <a:pPr lvl="1"/>
            <a:r>
              <a:rPr lang="en-US" b="1" dirty="0" smtClean="0"/>
              <a:t>TM500 </a:t>
            </a:r>
            <a:r>
              <a:rPr lang="en-US" altLang="zh-CN" b="1" dirty="0" smtClean="0"/>
              <a:t>user ID</a:t>
            </a:r>
            <a:r>
              <a:rPr lang="zh-CN" altLang="en-US" dirty="0" smtClean="0"/>
              <a:t>：</a:t>
            </a:r>
            <a:r>
              <a:rPr lang="en-US" altLang="zh-CN" dirty="0" smtClean="0"/>
              <a:t>RDA Partition</a:t>
            </a:r>
          </a:p>
          <a:p>
            <a:pPr lvl="1"/>
            <a:r>
              <a:rPr lang="en-US" b="1" dirty="0" smtClean="0"/>
              <a:t>Test case name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RDA</a:t>
            </a:r>
            <a:r>
              <a:rPr lang="zh-CN" altLang="en-US" dirty="0" smtClean="0"/>
              <a:t>脚本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Start RDA Test Case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62400"/>
            <a:ext cx="3673475" cy="233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39296"/>
            <a:ext cx="3673475" cy="278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472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功能：</a:t>
            </a:r>
            <a:r>
              <a:rPr lang="zh-CN" altLang="en-US" dirty="0"/>
              <a:t>等</a:t>
            </a:r>
            <a:r>
              <a:rPr lang="zh-CN" altLang="en-US" dirty="0" smtClean="0"/>
              <a:t>待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返回</a:t>
            </a:r>
            <a:r>
              <a:rPr lang="en-US" altLang="zh-CN" dirty="0" smtClean="0"/>
              <a:t>RDA</a:t>
            </a:r>
            <a:r>
              <a:rPr lang="zh-CN" altLang="en-US" dirty="0"/>
              <a:t>启</a:t>
            </a:r>
            <a:r>
              <a:rPr lang="zh-CN" altLang="en-US" dirty="0" smtClean="0"/>
              <a:t>动成功的指示。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Wait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038350"/>
            <a:ext cx="4024313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276600"/>
            <a:ext cx="4160837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1072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请更新如下默认配置</a:t>
            </a:r>
            <a:endParaRPr lang="en-US" altLang="zh-CN" dirty="0" smtClean="0"/>
          </a:p>
          <a:p>
            <a:pPr lvl="1"/>
            <a:r>
              <a:rPr lang="en-US" b="1" dirty="0" smtClean="0"/>
              <a:t>Wait for</a:t>
            </a:r>
            <a:r>
              <a:rPr lang="en-US" dirty="0" smtClean="0"/>
              <a:t>: Messages</a:t>
            </a:r>
          </a:p>
          <a:p>
            <a:pPr lvl="1"/>
            <a:r>
              <a:rPr lang="en-US" b="1" dirty="0" smtClean="0"/>
              <a:t>M</a:t>
            </a:r>
            <a:r>
              <a:rPr lang="en-US" altLang="zh-CN" b="1" dirty="0" smtClean="0"/>
              <a:t>essage </a:t>
            </a:r>
            <a:r>
              <a:rPr lang="en-US" altLang="zh-CN" b="1" dirty="0"/>
              <a:t>Text</a:t>
            </a:r>
            <a:r>
              <a:rPr lang="en-US" altLang="zh-CN" dirty="0"/>
              <a:t>: </a:t>
            </a:r>
            <a:r>
              <a:rPr lang="en-US" altLang="zh-CN" i="1" dirty="0"/>
              <a:t>I: CMPI DTE RDA TEST GROUP STARTED IND</a:t>
            </a:r>
            <a:r>
              <a:rPr lang="en-US" altLang="zh-CN" i="1" dirty="0" smtClean="0"/>
              <a:t>:</a:t>
            </a:r>
          </a:p>
          <a:p>
            <a:pPr lvl="1"/>
            <a:r>
              <a:rPr lang="en-US" b="1" dirty="0" smtClean="0"/>
              <a:t>Timeout</a:t>
            </a:r>
            <a:r>
              <a:rPr lang="en-US" dirty="0" smtClean="0"/>
              <a:t>: 300 </a:t>
            </a:r>
            <a:r>
              <a:rPr lang="en-US" dirty="0" err="1" smtClean="0"/>
              <a:t>secs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743200"/>
            <a:ext cx="2767013" cy="3553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713" y="2743200"/>
            <a:ext cx="2767013" cy="360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9120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功能：定义</a:t>
            </a:r>
            <a:r>
              <a:rPr lang="zh-CN" altLang="en-US" dirty="0"/>
              <a:t>紧随其后</a:t>
            </a:r>
            <a:r>
              <a:rPr lang="zh-CN" altLang="en-US" dirty="0" smtClean="0"/>
              <a:t>的</a:t>
            </a:r>
            <a:r>
              <a:rPr lang="en-US" altLang="zh-CN" dirty="0" smtClean="0"/>
              <a:t>UE</a:t>
            </a:r>
            <a:r>
              <a:rPr lang="zh-CN" altLang="en-US" dirty="0" smtClean="0"/>
              <a:t>相关的命令将适用于哪些</a:t>
            </a:r>
            <a:r>
              <a:rPr lang="en-US" altLang="zh-CN" dirty="0" smtClean="0"/>
              <a:t>UE</a:t>
            </a:r>
            <a:r>
              <a:rPr lang="zh-CN" altLang="en-US" dirty="0" smtClean="0"/>
              <a:t>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Select UEs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4024313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06" y="3394339"/>
            <a:ext cx="4160837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592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1587" y="1268761"/>
            <a:ext cx="7772400" cy="788640"/>
          </a:xfrm>
        </p:spPr>
        <p:txBody>
          <a:bodyPr/>
          <a:lstStyle/>
          <a:p>
            <a:r>
              <a:rPr lang="zh-CN" altLang="en-US" dirty="0" smtClean="0"/>
              <a:t>主要内容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71600" y="2276872"/>
            <a:ext cx="6408712" cy="2599928"/>
          </a:xfrm>
          <a:prstGeom prst="rect">
            <a:avLst/>
          </a:prstGeom>
        </p:spPr>
        <p:txBody>
          <a:bodyPr/>
          <a:lstStyle>
            <a:lvl1pPr marL="195263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Arial" charset="0"/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20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23666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719263" indent="-2524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138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955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30527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5099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9671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bg1"/>
              </a:buClr>
            </a:pPr>
            <a:r>
              <a:rPr lang="zh-CN" altLang="en-US" kern="0" dirty="0" smtClean="0">
                <a:solidFill>
                  <a:schemeClr val="bg1"/>
                </a:solidFill>
              </a:rPr>
              <a:t>基本测试用例模板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zh-CN" altLang="en-US" kern="0" dirty="0" smtClean="0">
                <a:solidFill>
                  <a:schemeClr val="bg1"/>
                </a:solidFill>
              </a:rPr>
              <a:t>典型测试用例模板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zh-CN" altLang="en-US" kern="0" dirty="0">
                <a:solidFill>
                  <a:schemeClr val="bg1"/>
                </a:solidFill>
              </a:rPr>
              <a:t>可</a:t>
            </a:r>
            <a:r>
              <a:rPr lang="zh-CN" altLang="en-US" kern="0" dirty="0" smtClean="0">
                <a:solidFill>
                  <a:schemeClr val="bg1"/>
                </a:solidFill>
              </a:rPr>
              <a:t>选脚本配置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zh-CN" altLang="en-US" kern="0" dirty="0">
                <a:solidFill>
                  <a:schemeClr val="bg1"/>
                </a:solidFill>
              </a:rPr>
              <a:t>常</a:t>
            </a:r>
            <a:r>
              <a:rPr lang="zh-CN" altLang="en-US" kern="0" dirty="0" smtClean="0">
                <a:solidFill>
                  <a:schemeClr val="bg1"/>
                </a:solidFill>
              </a:rPr>
              <a:t>见问题</a:t>
            </a:r>
            <a:endParaRPr lang="en-GB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14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请更新如下默认配置</a:t>
            </a:r>
            <a:endParaRPr lang="en-US" altLang="zh-CN" dirty="0" smtClean="0"/>
          </a:p>
          <a:p>
            <a:pPr lvl="1"/>
            <a:r>
              <a:rPr lang="en-US" dirty="0" smtClean="0"/>
              <a:t>UE C</a:t>
            </a:r>
            <a:r>
              <a:rPr lang="en-US" altLang="zh-CN" dirty="0" smtClean="0"/>
              <a:t>ontext -&gt; UE Group</a:t>
            </a:r>
            <a:r>
              <a:rPr lang="zh-CN" altLang="en-US" dirty="0" smtClean="0"/>
              <a:t>并根据需求选择适当的</a:t>
            </a:r>
            <a:r>
              <a:rPr lang="en-US" altLang="zh-CN" dirty="0" smtClean="0"/>
              <a:t>UE Group</a:t>
            </a:r>
            <a:r>
              <a:rPr lang="zh-CN" altLang="en-US" dirty="0" smtClean="0"/>
              <a:t>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Select UEs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5235575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244975"/>
            <a:ext cx="5235575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001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如果下拉列表没有合适的</a:t>
            </a:r>
            <a:r>
              <a:rPr lang="en-US" altLang="zh-CN" dirty="0" smtClean="0"/>
              <a:t>UE Group</a:t>
            </a:r>
            <a:r>
              <a:rPr lang="zh-CN" altLang="en-US" dirty="0" smtClean="0"/>
              <a:t>，那么请点击“</a:t>
            </a:r>
            <a:r>
              <a:rPr lang="en-US" altLang="zh-CN" dirty="0" smtClean="0"/>
              <a:t>Add</a:t>
            </a:r>
            <a:r>
              <a:rPr lang="zh-CN" altLang="en-US" dirty="0" smtClean="0"/>
              <a:t>”添加。</a:t>
            </a:r>
            <a:endParaRPr lang="en-US" altLang="zh-CN" dirty="0" smtClean="0"/>
          </a:p>
          <a:p>
            <a:pPr lvl="2"/>
            <a:r>
              <a:rPr lang="en-US" b="1" dirty="0" smtClean="0"/>
              <a:t>S</a:t>
            </a:r>
            <a:r>
              <a:rPr lang="en-US" altLang="zh-CN" b="1" dirty="0" smtClean="0"/>
              <a:t>elected</a:t>
            </a:r>
            <a:r>
              <a:rPr lang="en-US" altLang="zh-CN" dirty="0" smtClean="0"/>
              <a:t>: </a:t>
            </a:r>
            <a:r>
              <a:rPr lang="zh-CN" altLang="en-US" dirty="0" smtClean="0"/>
              <a:t>定义</a:t>
            </a:r>
            <a:r>
              <a:rPr lang="en-US" altLang="zh-CN" dirty="0" smtClean="0"/>
              <a:t>UE</a:t>
            </a:r>
            <a:r>
              <a:rPr lang="zh-CN" altLang="en-US" dirty="0" smtClean="0"/>
              <a:t>的范围。</a:t>
            </a:r>
            <a:endParaRPr lang="en-US" altLang="zh-CN" dirty="0" smtClean="0"/>
          </a:p>
          <a:p>
            <a:pPr lvl="2"/>
            <a:r>
              <a:rPr lang="en-US" altLang="zh-CN" b="1" dirty="0" smtClean="0"/>
              <a:t>Group name</a:t>
            </a:r>
            <a:r>
              <a:rPr lang="en-US" altLang="zh-CN" dirty="0" smtClean="0"/>
              <a:t>: </a:t>
            </a:r>
            <a:r>
              <a:rPr lang="zh-CN" altLang="en-US" dirty="0" smtClean="0"/>
              <a:t>建议名字与</a:t>
            </a:r>
            <a:r>
              <a:rPr lang="en-US" altLang="zh-CN" dirty="0" smtClean="0"/>
              <a:t>UE</a:t>
            </a:r>
            <a:r>
              <a:rPr lang="zh-CN" altLang="en-US" dirty="0" smtClean="0"/>
              <a:t>范围一致，避免歧义。</a:t>
            </a:r>
            <a:endParaRPr lang="en-US" altLang="zh-C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Select UEs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887" y="4343400"/>
            <a:ext cx="59213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35200"/>
            <a:ext cx="5235575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393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功能：配置</a:t>
            </a:r>
            <a:r>
              <a:rPr lang="en-US" altLang="zh-CN" dirty="0" smtClean="0"/>
              <a:t>IMSI/Authentication Key/OP(</a:t>
            </a:r>
            <a:r>
              <a:rPr lang="en-US" altLang="zh-CN" dirty="0" err="1" smtClean="0"/>
              <a:t>OPc</a:t>
            </a:r>
            <a:r>
              <a:rPr lang="en-US" altLang="zh-CN" dirty="0" smtClean="0"/>
              <a:t>)</a:t>
            </a:r>
            <a:r>
              <a:rPr lang="zh-CN" altLang="en-US" dirty="0" smtClean="0"/>
              <a:t>等等。</a:t>
            </a:r>
            <a:r>
              <a:rPr lang="en-US" altLang="zh-CN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Configure USIM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99" y="1752600"/>
            <a:ext cx="4024313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276600"/>
            <a:ext cx="4160837" cy="304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17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 smtClean="0"/>
              <a:t>请根据测试环境，主要更新如下默认配置</a:t>
            </a:r>
            <a:endParaRPr lang="en-US" altLang="zh-CN" sz="1800" dirty="0" smtClean="0"/>
          </a:p>
          <a:p>
            <a:pPr lvl="1"/>
            <a:r>
              <a:rPr lang="en-US" altLang="zh-CN" sz="1800" b="1" dirty="0" smtClean="0"/>
              <a:t>Configure IMSI</a:t>
            </a:r>
            <a:r>
              <a:rPr lang="en-US" altLang="zh-CN" sz="1800" dirty="0" smtClean="0"/>
              <a:t>: True</a:t>
            </a:r>
          </a:p>
          <a:p>
            <a:pPr lvl="1"/>
            <a:r>
              <a:rPr lang="en-US" altLang="zh-CN" sz="1800" b="1" dirty="0" smtClean="0"/>
              <a:t>IMSI: </a:t>
            </a:r>
            <a:r>
              <a:rPr lang="zh-CN" altLang="en-US" sz="1800" dirty="0" smtClean="0"/>
              <a:t>定义为表达式的格式，即“</a:t>
            </a:r>
            <a:r>
              <a:rPr lang="zh-CN" altLang="en-US" sz="1800" i="1" dirty="0" smtClean="0">
                <a:solidFill>
                  <a:srgbClr val="FF0000"/>
                </a:solidFill>
              </a:rPr>
              <a:t>起始</a:t>
            </a:r>
            <a:r>
              <a:rPr lang="en-US" altLang="zh-CN" sz="1800" i="1" dirty="0" smtClean="0">
                <a:solidFill>
                  <a:srgbClr val="FF0000"/>
                </a:solidFill>
              </a:rPr>
              <a:t>IMSI + 1</a:t>
            </a:r>
            <a:r>
              <a:rPr lang="zh-CN" altLang="en-US" sz="1800" dirty="0" smtClean="0"/>
              <a:t>”（例如：</a:t>
            </a:r>
            <a:r>
              <a:rPr lang="en-US" altLang="zh-CN" sz="1800" i="1" dirty="0" smtClean="0"/>
              <a:t>302220800102187+1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lvl="1"/>
            <a:r>
              <a:rPr lang="en-US" altLang="zh-CN" sz="1800" b="1" dirty="0" smtClean="0"/>
              <a:t>Authentication Key</a:t>
            </a:r>
          </a:p>
          <a:p>
            <a:pPr lvl="1"/>
            <a:r>
              <a:rPr lang="en-US" altLang="zh-CN" sz="1800" b="1" dirty="0" smtClean="0"/>
              <a:t>Enable </a:t>
            </a:r>
            <a:r>
              <a:rPr lang="en-US" altLang="zh-CN" sz="1800" b="1" dirty="0" err="1" smtClean="0"/>
              <a:t>Milenage</a:t>
            </a:r>
            <a:r>
              <a:rPr lang="en-US" altLang="zh-CN" sz="1800" b="1" dirty="0" smtClean="0"/>
              <a:t> Algorithm</a:t>
            </a:r>
            <a:r>
              <a:rPr lang="en-US" altLang="zh-CN" sz="1800" dirty="0" smtClean="0"/>
              <a:t>: True</a:t>
            </a:r>
          </a:p>
          <a:p>
            <a:pPr lvl="1"/>
            <a:r>
              <a:rPr lang="en-US" altLang="zh-CN" sz="1800" b="1" dirty="0" smtClean="0"/>
              <a:t>OP/</a:t>
            </a:r>
            <a:r>
              <a:rPr lang="en-US" altLang="zh-CN" sz="1800" b="1" dirty="0" err="1" smtClean="0"/>
              <a:t>Opc</a:t>
            </a:r>
            <a:endParaRPr lang="en-US" altLang="zh-CN" sz="1800" b="1" dirty="0" smtClean="0"/>
          </a:p>
          <a:p>
            <a:pPr lvl="1"/>
            <a:r>
              <a:rPr lang="en-US" altLang="zh-CN" sz="1800" b="1" dirty="0" err="1" smtClean="0"/>
              <a:t>OPc</a:t>
            </a:r>
            <a:r>
              <a:rPr lang="en-US" altLang="zh-CN" sz="1800" b="1" dirty="0" smtClean="0"/>
              <a:t> Provided</a:t>
            </a:r>
            <a:r>
              <a:rPr lang="en-US" altLang="zh-CN" sz="1800" dirty="0" smtClean="0"/>
              <a:t>: </a:t>
            </a:r>
            <a:r>
              <a:rPr lang="zh-CN" altLang="en-US" sz="1800" dirty="0" smtClean="0"/>
              <a:t>如果测试环境</a:t>
            </a:r>
            <a:r>
              <a:rPr lang="zh-CN" altLang="en-US" sz="1800" dirty="0"/>
              <a:t>配置</a:t>
            </a:r>
            <a:r>
              <a:rPr lang="zh-CN" altLang="en-US" sz="1800" dirty="0" smtClean="0"/>
              <a:t>是</a:t>
            </a:r>
            <a:r>
              <a:rPr lang="en-US" altLang="zh-CN" sz="1800" dirty="0" err="1" smtClean="0"/>
              <a:t>OPc</a:t>
            </a:r>
            <a:r>
              <a:rPr lang="zh-CN" altLang="en-US" sz="1800" dirty="0" smtClean="0"/>
              <a:t>的话，</a:t>
            </a:r>
            <a:r>
              <a:rPr lang="zh-CN" altLang="en-US" sz="1800" dirty="0"/>
              <a:t>那</a:t>
            </a:r>
            <a:r>
              <a:rPr lang="zh-CN" altLang="en-US" sz="1800" dirty="0" smtClean="0"/>
              <a:t>么请置为</a:t>
            </a:r>
            <a:r>
              <a:rPr lang="en-US" altLang="zh-CN" sz="1800" dirty="0" smtClean="0"/>
              <a:t>True.</a:t>
            </a:r>
            <a:endParaRPr lang="en-US" altLang="zh-CN" sz="1800" b="1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Configure USIM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810000"/>
            <a:ext cx="3581400" cy="2608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751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 smtClean="0"/>
              <a:t>请确保勾选左下角的“</a:t>
            </a:r>
            <a:r>
              <a:rPr lang="en-US" altLang="zh-CN" sz="1800" b="1" dirty="0" smtClean="0"/>
              <a:t>Select UE Group Context</a:t>
            </a:r>
            <a:r>
              <a:rPr lang="zh-CN" altLang="en-US" sz="1800" dirty="0" smtClean="0"/>
              <a:t>”。</a:t>
            </a:r>
            <a:endParaRPr lang="en-US" altLang="zh-CN" sz="1800" dirty="0" smtClean="0"/>
          </a:p>
          <a:p>
            <a:r>
              <a:rPr lang="zh-CN" altLang="en-US" sz="1800" dirty="0"/>
              <a:t>某</a:t>
            </a:r>
            <a:r>
              <a:rPr lang="zh-CN" altLang="en-US" sz="1800" dirty="0" smtClean="0"/>
              <a:t>些测试用例，例如紧急呼叫，可能需要配置</a:t>
            </a:r>
            <a:r>
              <a:rPr lang="en-US" altLang="zh-CN" sz="1800" b="1" i="1" dirty="0" smtClean="0"/>
              <a:t>Access control class</a:t>
            </a:r>
            <a:r>
              <a:rPr lang="zh-CN" altLang="en-US" sz="1800" dirty="0" smtClean="0"/>
              <a:t>或</a:t>
            </a:r>
            <a:r>
              <a:rPr lang="en-US" altLang="zh-CN" sz="1800" b="1" i="1" dirty="0" smtClean="0"/>
              <a:t>PLMN lists</a:t>
            </a:r>
            <a:r>
              <a:rPr lang="zh-CN" altLang="en-US" sz="1800" dirty="0" smtClean="0"/>
              <a:t>。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Configure USIM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046943"/>
            <a:ext cx="4724400" cy="4344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6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功能：配置</a:t>
            </a:r>
            <a:r>
              <a:rPr lang="en-US" altLang="zh-CN" dirty="0" smtClean="0"/>
              <a:t>UE</a:t>
            </a:r>
            <a:r>
              <a:rPr lang="zh-CN" altLang="en-US" dirty="0" smtClean="0"/>
              <a:t>接收天线数以及上下行</a:t>
            </a:r>
            <a:r>
              <a:rPr lang="en-US" altLang="zh-CN" dirty="0" smtClean="0"/>
              <a:t>UE Category.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Configure PHY Capabilities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4024313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3394339"/>
            <a:ext cx="4160837" cy="304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85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请根据测试需求，更新如下默认配置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Number of UE receive antennas</a:t>
            </a:r>
          </a:p>
          <a:p>
            <a:pPr lvl="1"/>
            <a:r>
              <a:rPr lang="en-US" altLang="zh-CN" dirty="0" smtClean="0"/>
              <a:t>DL/UL UE Category</a:t>
            </a:r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Configure PHY Capabilities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91" y="2514600"/>
            <a:ext cx="3673475" cy="278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05200"/>
            <a:ext cx="3673475" cy="278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5892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 smtClean="0"/>
              <a:t>功能：</a:t>
            </a:r>
            <a:r>
              <a:rPr lang="zh-CN" altLang="en-US" sz="1800" dirty="0"/>
              <a:t>配</a:t>
            </a:r>
            <a:r>
              <a:rPr lang="zh-CN" altLang="en-US" sz="1800" dirty="0" smtClean="0"/>
              <a:t>置</a:t>
            </a:r>
            <a:r>
              <a:rPr lang="en-US" altLang="zh-CN" sz="1800" dirty="0" smtClean="0"/>
              <a:t>RRC</a:t>
            </a:r>
            <a:r>
              <a:rPr lang="zh-CN" altLang="en-US" sz="1800" dirty="0" smtClean="0"/>
              <a:t>安全模式，一般采用默认配置，即</a:t>
            </a:r>
            <a:r>
              <a:rPr lang="en-US" altLang="zh-CN" sz="1800" dirty="0" err="1" smtClean="0"/>
              <a:t>FullSecurityModeProcedure</a:t>
            </a:r>
            <a:r>
              <a:rPr lang="zh-CN" altLang="en-US" sz="1800" dirty="0" smtClean="0"/>
              <a:t>。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Configure RRC Capabilities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1600200"/>
            <a:ext cx="3933733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600200"/>
            <a:ext cx="333736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064000"/>
            <a:ext cx="3337360" cy="2534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854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功能：配置</a:t>
            </a:r>
            <a:r>
              <a:rPr lang="en-US" altLang="zh-CN" dirty="0" smtClean="0"/>
              <a:t>NAS</a:t>
            </a:r>
            <a:r>
              <a:rPr lang="zh-CN" altLang="en-US" dirty="0" smtClean="0"/>
              <a:t>鉴权、安全模式以及加密和完整性保护算法。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Configure NAS Capabilities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4024313" cy="263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394339"/>
            <a:ext cx="4160837" cy="304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854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3683000" cy="5146675"/>
          </a:xfrm>
        </p:spPr>
        <p:txBody>
          <a:bodyPr/>
          <a:lstStyle/>
          <a:p>
            <a:r>
              <a:rPr lang="zh-CN" altLang="en-US" dirty="0" smtClean="0"/>
              <a:t>一般采用默认配置即可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NAS security options</a:t>
            </a:r>
          </a:p>
          <a:p>
            <a:pPr lvl="1"/>
            <a:r>
              <a:rPr lang="en-US" altLang="zh-CN" dirty="0" smtClean="0"/>
              <a:t>LTE Ciphering Algorithms</a:t>
            </a:r>
          </a:p>
          <a:p>
            <a:pPr lvl="1"/>
            <a:r>
              <a:rPr lang="en-US" altLang="zh-CN" dirty="0" smtClean="0"/>
              <a:t>LTE Integrity Algorithms</a:t>
            </a:r>
          </a:p>
          <a:p>
            <a:r>
              <a:rPr lang="en-US" altLang="zh-CN" i="1" dirty="0" err="1" smtClean="0"/>
              <a:t>NasReleaseVersion</a:t>
            </a:r>
            <a:r>
              <a:rPr lang="zh-CN" altLang="en-US" dirty="0" smtClean="0"/>
              <a:t>的设置建议与用例属性的</a:t>
            </a:r>
            <a:r>
              <a:rPr lang="en-US" altLang="zh-CN" dirty="0" smtClean="0"/>
              <a:t>NAS</a:t>
            </a:r>
            <a:r>
              <a:rPr lang="zh-CN" altLang="en-US" dirty="0" smtClean="0"/>
              <a:t>保持一致。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Configure NAS Capabilities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723713"/>
            <a:ext cx="4495800" cy="465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7" y="3886200"/>
            <a:ext cx="2392363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27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zh-CN" altLang="en-US" sz="3200" dirty="0" smtClean="0">
                <a:cs typeface="Arial" pitchFamily="34" charset="0"/>
              </a:rPr>
              <a:t>基本测试用例模板</a:t>
            </a:r>
            <a:endParaRPr lang="en-GB" altLang="en-US" sz="3200" dirty="0" smtClean="0">
              <a:cs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667001"/>
          </a:xfrm>
        </p:spPr>
        <p:txBody>
          <a:bodyPr/>
          <a:lstStyle/>
          <a:p>
            <a:pPr marL="457200" indent="-457200"/>
            <a:endParaRPr lang="en-US" altLang="en-US" dirty="0">
              <a:solidFill>
                <a:schemeClr val="tx2"/>
              </a:solidFill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06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功能：配置</a:t>
            </a:r>
            <a:r>
              <a:rPr lang="en-US" altLang="zh-CN" dirty="0" smtClean="0"/>
              <a:t>NAS</a:t>
            </a:r>
            <a:r>
              <a:rPr lang="zh-CN" altLang="en-US" dirty="0" smtClean="0"/>
              <a:t>选择指定的</a:t>
            </a:r>
            <a:r>
              <a:rPr lang="en-US" altLang="zh-CN" dirty="0" smtClean="0"/>
              <a:t>PLMN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Configure NAS PLMN Capabilities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4024313" cy="263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581400"/>
            <a:ext cx="4160837" cy="286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854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3987800" cy="5146675"/>
          </a:xfrm>
        </p:spPr>
        <p:txBody>
          <a:bodyPr/>
          <a:lstStyle/>
          <a:p>
            <a:r>
              <a:rPr lang="zh-CN" altLang="en-US" dirty="0" smtClean="0"/>
              <a:t>配置的</a:t>
            </a:r>
            <a:r>
              <a:rPr lang="en-US" altLang="zh-CN" dirty="0" smtClean="0"/>
              <a:t>PLMN</a:t>
            </a:r>
            <a:r>
              <a:rPr lang="zh-CN" altLang="en-US" dirty="0" smtClean="0"/>
              <a:t>需与</a:t>
            </a:r>
            <a:r>
              <a:rPr lang="en-US" altLang="zh-CN" dirty="0" smtClean="0"/>
              <a:t>SIB1</a:t>
            </a:r>
            <a:r>
              <a:rPr lang="zh-CN" altLang="en-US" dirty="0" smtClean="0"/>
              <a:t>广播的</a:t>
            </a:r>
            <a:r>
              <a:rPr lang="en-US" altLang="zh-CN" i="1" dirty="0" err="1" smtClean="0"/>
              <a:t>plmn</a:t>
            </a:r>
            <a:r>
              <a:rPr lang="en-US" altLang="zh-CN" i="1" dirty="0" smtClean="0"/>
              <a:t>-Identity</a:t>
            </a:r>
            <a:r>
              <a:rPr lang="zh-CN" altLang="en-US" dirty="0" smtClean="0"/>
              <a:t>一致。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Configure NAS PLMN Capabilities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886200"/>
            <a:ext cx="4131733" cy="257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1219200"/>
            <a:ext cx="4131733" cy="257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315436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774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功能：使能之前的所有配置。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Activate Configuration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1752600"/>
            <a:ext cx="4024313" cy="29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377" y="2683933"/>
            <a:ext cx="4160837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854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请勾选“</a:t>
            </a:r>
            <a:r>
              <a:rPr lang="en-US" altLang="zh-CN" b="1" dirty="0" smtClean="0"/>
              <a:t>Wait for activation</a:t>
            </a:r>
            <a:r>
              <a:rPr lang="zh-CN" altLang="en-US" dirty="0" smtClean="0"/>
              <a:t>”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Activate Configuration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3725863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038600"/>
            <a:ext cx="3725863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702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功能：定义</a:t>
            </a:r>
            <a:r>
              <a:rPr lang="en-US" altLang="zh-CN" dirty="0" err="1" smtClean="0"/>
              <a:t>eNB</a:t>
            </a:r>
            <a:r>
              <a:rPr lang="zh-CN" altLang="en-US" dirty="0"/>
              <a:t>相</a:t>
            </a:r>
            <a:r>
              <a:rPr lang="zh-CN" altLang="en-US" dirty="0" smtClean="0"/>
              <a:t>关信息，主要用于后续构建信道模型。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eNB</a:t>
            </a:r>
            <a:r>
              <a:rPr lang="en-US" dirty="0" smtClean="0"/>
              <a:t> Positions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4024313" cy="29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39" y="3886200"/>
            <a:ext cx="4160837" cy="252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854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请根据测试需求和环境，相应更新如下配置</a:t>
            </a:r>
            <a:endParaRPr lang="en-US" altLang="zh-CN" dirty="0" smtClean="0"/>
          </a:p>
          <a:p>
            <a:pPr lvl="1"/>
            <a:r>
              <a:rPr lang="en-US" b="1" dirty="0" smtClean="0"/>
              <a:t>(X, Y)</a:t>
            </a:r>
            <a:r>
              <a:rPr lang="zh-CN" altLang="en-US" dirty="0" smtClean="0"/>
              <a:t>：如果是一个小区的测试场景，可用默认配置，即 </a:t>
            </a:r>
            <a:r>
              <a:rPr lang="en-US" altLang="zh-CN" dirty="0" smtClean="0"/>
              <a:t>(0, 0)</a:t>
            </a:r>
            <a:r>
              <a:rPr lang="zh-CN" altLang="en-US" dirty="0" smtClean="0"/>
              <a:t>。</a:t>
            </a:r>
            <a:endParaRPr lang="en-US" dirty="0" smtClean="0"/>
          </a:p>
          <a:p>
            <a:pPr lvl="1"/>
            <a:r>
              <a:rPr lang="en-US" b="1" dirty="0" smtClean="0"/>
              <a:t>Cell ID/DL Frequency</a:t>
            </a:r>
          </a:p>
          <a:p>
            <a:pPr lvl="1"/>
            <a:r>
              <a:rPr lang="en-US" b="1" dirty="0" smtClean="0"/>
              <a:t>S</a:t>
            </a:r>
            <a:r>
              <a:rPr lang="en-US" altLang="zh-CN" b="1" dirty="0" smtClean="0"/>
              <a:t>ector Start/End</a:t>
            </a:r>
            <a:r>
              <a:rPr lang="zh-CN" altLang="en-US" dirty="0" smtClean="0"/>
              <a:t>：一般可以配置为全向小区，即 </a:t>
            </a:r>
            <a:r>
              <a:rPr lang="en-US" altLang="zh-CN" dirty="0" smtClean="0"/>
              <a:t>(0, 360)</a:t>
            </a:r>
            <a:r>
              <a:rPr lang="zh-CN" altLang="en-US" dirty="0" smtClean="0"/>
              <a:t>。对于</a:t>
            </a:r>
            <a:r>
              <a:rPr lang="en-US" altLang="zh-CN" dirty="0" smtClean="0"/>
              <a:t>CA</a:t>
            </a:r>
            <a:r>
              <a:rPr lang="zh-CN" altLang="en-US" dirty="0" smtClean="0"/>
              <a:t>的测试场景，主辅小区可以完全重叠覆盖。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Define </a:t>
            </a:r>
            <a:r>
              <a:rPr lang="en-US" dirty="0" err="1"/>
              <a:t>eNB</a:t>
            </a:r>
            <a:r>
              <a:rPr lang="en-US" dirty="0"/>
              <a:t> Positions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99" y="3121261"/>
            <a:ext cx="6030383" cy="3283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291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4673600" cy="5146675"/>
          </a:xfrm>
        </p:spPr>
        <p:txBody>
          <a:bodyPr/>
          <a:lstStyle/>
          <a:p>
            <a:r>
              <a:rPr lang="en-US" dirty="0" smtClean="0"/>
              <a:t>Reference Signal Power</a:t>
            </a:r>
            <a:r>
              <a:rPr lang="zh-CN" altLang="en-US" dirty="0" smtClean="0"/>
              <a:t>：参考信号发射功率的配置建议与</a:t>
            </a:r>
            <a:r>
              <a:rPr lang="en-US" altLang="zh-CN" dirty="0" smtClean="0"/>
              <a:t>SIB2</a:t>
            </a:r>
            <a:r>
              <a:rPr lang="zh-CN" altLang="en-US" dirty="0" smtClean="0"/>
              <a:t>广播的</a:t>
            </a:r>
            <a:r>
              <a:rPr lang="en-US" altLang="zh-CN" b="1" i="1" dirty="0" err="1" smtClean="0"/>
              <a:t>referenceSignalPower</a:t>
            </a:r>
            <a:r>
              <a:rPr lang="zh-CN" altLang="en-US" dirty="0"/>
              <a:t>一</a:t>
            </a:r>
            <a:r>
              <a:rPr lang="zh-CN" altLang="en-US" dirty="0" smtClean="0"/>
              <a:t>致。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Define </a:t>
            </a:r>
            <a:r>
              <a:rPr lang="en-US" dirty="0" err="1"/>
              <a:t>eNB</a:t>
            </a:r>
            <a:r>
              <a:rPr lang="en-US" dirty="0"/>
              <a:t> Positions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447800"/>
            <a:ext cx="2921717" cy="502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481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Enhanced Measurement</a:t>
            </a:r>
            <a:r>
              <a:rPr lang="zh-CN" altLang="en-US" dirty="0" smtClean="0"/>
              <a:t>：如果是</a:t>
            </a:r>
            <a:r>
              <a:rPr lang="zh-CN" altLang="en-US" dirty="0"/>
              <a:t>测试</a:t>
            </a:r>
            <a:r>
              <a:rPr lang="en-US" altLang="zh-CN" dirty="0" smtClean="0"/>
              <a:t>Small Cell</a:t>
            </a:r>
            <a:r>
              <a:rPr lang="zh-CN" altLang="en-US" dirty="0" smtClean="0"/>
              <a:t>，请务必勾选此选项。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Define </a:t>
            </a:r>
            <a:r>
              <a:rPr lang="en-US" dirty="0" err="1"/>
              <a:t>eNB</a:t>
            </a:r>
            <a:r>
              <a:rPr lang="en-US" dirty="0"/>
              <a:t> Positions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7715250" cy="4201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96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创建测试用例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右键</a:t>
            </a:r>
            <a:r>
              <a:rPr lang="zh-CN" altLang="en-US" dirty="0" smtClean="0"/>
              <a:t>点击</a:t>
            </a:r>
            <a:r>
              <a:rPr lang="en-US" altLang="zh-CN" b="1" dirty="0" err="1" smtClean="0"/>
              <a:t>Init</a:t>
            </a:r>
            <a:r>
              <a:rPr lang="zh-CN" altLang="en-US" dirty="0" smtClean="0"/>
              <a:t>，选择</a:t>
            </a:r>
            <a:r>
              <a:rPr lang="en-US" dirty="0" smtClean="0"/>
              <a:t>I</a:t>
            </a:r>
            <a:r>
              <a:rPr lang="en-US" altLang="zh-CN" dirty="0" smtClean="0"/>
              <a:t>nsert -&gt; Script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修</a:t>
            </a:r>
            <a:r>
              <a:rPr lang="zh-CN" altLang="en-US" dirty="0" smtClean="0"/>
              <a:t>改默认脚本名为</a:t>
            </a:r>
            <a:r>
              <a:rPr lang="en-US" altLang="zh-CN" dirty="0" smtClean="0"/>
              <a:t>ATTACH.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</a:t>
            </a:r>
            <a:r>
              <a:rPr lang="en-US" altLang="zh-CN" dirty="0" smtClean="0"/>
              <a:t>ew Test Case - ATTACH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9" y="3002491"/>
            <a:ext cx="2690813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538133"/>
            <a:ext cx="2690813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4710113" cy="42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18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创建测试用例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altLang="zh-CN" dirty="0"/>
              <a:t>ew Test Case - ATTACH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43605"/>
            <a:ext cx="3695700" cy="328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833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</a:t>
            </a:r>
            <a:r>
              <a:rPr lang="zh-CN" altLang="en-US" dirty="0" smtClean="0"/>
              <a:t>本测试用例模</a:t>
            </a:r>
            <a:r>
              <a:rPr lang="zh-CN" altLang="en-US" dirty="0"/>
              <a:t>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测试用例需求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宏站单小区</a:t>
            </a:r>
            <a:r>
              <a:rPr lang="en-US" altLang="zh-CN" dirty="0"/>
              <a:t>UDP</a:t>
            </a:r>
            <a:r>
              <a:rPr lang="zh-CN" altLang="en-US" dirty="0"/>
              <a:t>业务</a:t>
            </a:r>
            <a:r>
              <a:rPr lang="zh-CN" altLang="en-US" dirty="0" smtClean="0"/>
              <a:t>容量规格测试</a:t>
            </a:r>
            <a:endParaRPr lang="en-US" dirty="0" smtClean="0"/>
          </a:p>
          <a:p>
            <a:pPr lvl="1"/>
            <a:r>
              <a:rPr lang="en-US" dirty="0" smtClean="0"/>
              <a:t>1500 Non-CA UE</a:t>
            </a:r>
          </a:p>
          <a:p>
            <a:pPr lvl="1"/>
            <a:r>
              <a:rPr lang="zh-CN" altLang="en-US" dirty="0" smtClean="0"/>
              <a:t>天线配置</a:t>
            </a:r>
            <a:r>
              <a:rPr lang="en-US" dirty="0" smtClean="0"/>
              <a:t>2T2R</a:t>
            </a:r>
          </a:p>
          <a:p>
            <a:pPr lvl="1"/>
            <a:r>
              <a:rPr lang="en-US" dirty="0" smtClean="0"/>
              <a:t>DL/UL UE C</a:t>
            </a:r>
            <a:r>
              <a:rPr lang="en-US" altLang="zh-CN" dirty="0" smtClean="0"/>
              <a:t>ategory 4</a:t>
            </a:r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带信道模型（</a:t>
            </a:r>
            <a:r>
              <a:rPr lang="en-US" altLang="zh-CN" dirty="0" smtClean="0"/>
              <a:t>OMM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RRC/NAS</a:t>
            </a:r>
            <a:r>
              <a:rPr lang="zh-CN" altLang="en-US" dirty="0" smtClean="0"/>
              <a:t>鉴权及安全模式都打开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PDN</a:t>
            </a:r>
            <a:r>
              <a:rPr lang="zh-CN" altLang="en-US" dirty="0" smtClean="0"/>
              <a:t>类型为</a:t>
            </a:r>
            <a:r>
              <a:rPr lang="en-US" altLang="zh-CN" dirty="0" smtClean="0"/>
              <a:t>IPv4</a:t>
            </a:r>
            <a:r>
              <a:rPr lang="zh-CN" altLang="en-US" dirty="0" smtClean="0"/>
              <a:t>且只配置一个</a:t>
            </a:r>
            <a:r>
              <a:rPr lang="en-US" altLang="zh-CN" dirty="0" smtClean="0"/>
              <a:t>APN</a:t>
            </a:r>
          </a:p>
          <a:p>
            <a:pPr lvl="1"/>
            <a:r>
              <a:rPr lang="en-US" altLang="zh-CN" dirty="0" smtClean="0"/>
              <a:t>UE ATTACH</a:t>
            </a:r>
            <a:r>
              <a:rPr lang="zh-CN" altLang="en-US" dirty="0" smtClean="0"/>
              <a:t>成功后立即发起业务且一直在线做业务</a:t>
            </a:r>
            <a:endParaRPr lang="en-US" altLang="zh-C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1500UE Non-CA 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128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</a:t>
            </a:r>
            <a:r>
              <a:rPr lang="zh-CN" altLang="en-US" dirty="0" smtClean="0"/>
              <a:t>本</a:t>
            </a:r>
            <a:r>
              <a:rPr lang="en-US" altLang="zh-CN" dirty="0" smtClean="0"/>
              <a:t>ATTACH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</a:t>
            </a:r>
            <a:r>
              <a:rPr lang="zh-CN" altLang="en-US" dirty="0" smtClean="0"/>
              <a:t>能：配置信道和业务模型。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Start MTS Scenario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17144"/>
            <a:ext cx="4160837" cy="252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28788"/>
            <a:ext cx="3695700" cy="339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91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/>
              <a:t>ATTACH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请根据环境和需求，相应更新如下配置</a:t>
            </a:r>
            <a:endParaRPr lang="en-US" altLang="zh-CN" dirty="0" smtClean="0"/>
          </a:p>
          <a:p>
            <a:pPr lvl="1"/>
            <a:r>
              <a:rPr lang="en-US" b="1" dirty="0" smtClean="0"/>
              <a:t>APN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MTS Scenario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03209"/>
            <a:ext cx="5490230" cy="436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003209"/>
            <a:ext cx="3264303" cy="106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276600"/>
            <a:ext cx="3283618" cy="106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03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/>
              <a:t>ATTACH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/>
              <a:t>Application</a:t>
            </a:r>
          </a:p>
          <a:p>
            <a:pPr lvl="2"/>
            <a:r>
              <a:rPr lang="en-US" i="1" dirty="0" smtClean="0"/>
              <a:t>Application Name</a:t>
            </a:r>
            <a:r>
              <a:rPr lang="zh-CN" altLang="en-US" dirty="0"/>
              <a:t>必</a:t>
            </a:r>
            <a:r>
              <a:rPr lang="zh-CN" altLang="en-US" dirty="0" smtClean="0"/>
              <a:t>须与</a:t>
            </a:r>
            <a:r>
              <a:rPr lang="en-US" altLang="zh-CN" dirty="0" smtClean="0"/>
              <a:t>RDA</a:t>
            </a:r>
            <a:r>
              <a:rPr lang="zh-CN" altLang="en-US" dirty="0" smtClean="0"/>
              <a:t>脚本里的</a:t>
            </a:r>
            <a:r>
              <a:rPr lang="en-US" altLang="zh-CN" i="1" dirty="0" smtClean="0"/>
              <a:t>Application Name</a:t>
            </a:r>
            <a:r>
              <a:rPr lang="zh-CN" altLang="en-US" dirty="0" smtClean="0"/>
              <a:t>一致。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Bearer Allocation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Service Name Type</a:t>
            </a:r>
            <a:r>
              <a:rPr lang="zh-CN" altLang="en-US" dirty="0" smtClean="0"/>
              <a:t>用默认配置即可。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MTS Scenario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76500"/>
            <a:ext cx="455771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191000"/>
            <a:ext cx="455771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029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/>
              <a:t>ATTACH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Duration</a:t>
            </a:r>
            <a:r>
              <a:rPr lang="en-US" dirty="0"/>
              <a:t>: </a:t>
            </a:r>
            <a:r>
              <a:rPr lang="zh-CN" altLang="en-US" dirty="0"/>
              <a:t>单位是秒</a:t>
            </a:r>
            <a:r>
              <a:rPr lang="zh-CN" altLang="en-US" dirty="0" smtClean="0"/>
              <a:t>，</a:t>
            </a:r>
            <a:r>
              <a:rPr lang="en-US" altLang="zh-CN" dirty="0"/>
              <a:t> 0</a:t>
            </a:r>
            <a:r>
              <a:rPr lang="zh-CN" altLang="en-US" dirty="0"/>
              <a:t>表示无限长</a:t>
            </a:r>
            <a:r>
              <a:rPr lang="zh-CN" altLang="en-US" dirty="0" smtClean="0"/>
              <a:t>。</a:t>
            </a:r>
            <a:r>
              <a:rPr lang="en-US" altLang="zh-CN" dirty="0" smtClean="0"/>
              <a:t>UE</a:t>
            </a:r>
            <a:r>
              <a:rPr lang="zh-CN" altLang="en-US" dirty="0" smtClean="0"/>
              <a:t>将在超时后自动发起</a:t>
            </a:r>
            <a:r>
              <a:rPr lang="en-US" altLang="zh-CN" dirty="0" smtClean="0"/>
              <a:t>DETACH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MTS Scenario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038600"/>
            <a:ext cx="55324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7" y="2607733"/>
            <a:ext cx="55784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368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/>
              <a:t>ATTACH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Active Mobility </a:t>
            </a:r>
            <a:r>
              <a:rPr lang="en-US" altLang="zh-CN" b="1" dirty="0" smtClean="0"/>
              <a:t>Models</a:t>
            </a:r>
            <a:r>
              <a:rPr lang="zh-CN" altLang="en-US" dirty="0" smtClean="0"/>
              <a:t>：此基本测试用例不要求信道模型，所以请移除此默认配置</a:t>
            </a:r>
            <a:r>
              <a:rPr lang="en-US" altLang="zh-CN" dirty="0" smtClean="0"/>
              <a:t>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MTS Scenario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85" y="2438399"/>
            <a:ext cx="4027763" cy="391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438399"/>
            <a:ext cx="4062593" cy="395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8270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/>
              <a:t>ATTACH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</a:t>
            </a:r>
            <a:r>
              <a:rPr lang="en-US" altLang="zh-CN" b="1" dirty="0" smtClean="0"/>
              <a:t>ctive Traffic Models</a:t>
            </a:r>
          </a:p>
          <a:p>
            <a:pPr lvl="1"/>
            <a:r>
              <a:rPr lang="en-US" b="1" dirty="0" smtClean="0"/>
              <a:t>Action</a:t>
            </a:r>
            <a:r>
              <a:rPr lang="en-US" dirty="0" smtClean="0"/>
              <a:t>: Start</a:t>
            </a:r>
          </a:p>
          <a:p>
            <a:pPr lvl="1"/>
            <a:r>
              <a:rPr lang="zh-CN" altLang="en-US" dirty="0"/>
              <a:t>选</a:t>
            </a:r>
            <a:r>
              <a:rPr lang="zh-CN" altLang="en-US" dirty="0" smtClean="0"/>
              <a:t>择合适的</a:t>
            </a:r>
            <a:r>
              <a:rPr lang="en-US" altLang="zh-CN" dirty="0" smtClean="0"/>
              <a:t>Application Name</a:t>
            </a:r>
            <a:r>
              <a:rPr lang="zh-CN" altLang="en-US" dirty="0"/>
              <a:t>；</a:t>
            </a:r>
            <a:r>
              <a:rPr lang="en-US" altLang="zh-CN" dirty="0" smtClean="0"/>
              <a:t>Delay Time, Duration</a:t>
            </a:r>
            <a:r>
              <a:rPr lang="zh-CN" altLang="en-US" dirty="0" smtClean="0"/>
              <a:t>以及</a:t>
            </a:r>
            <a:r>
              <a:rPr lang="en-US" altLang="zh-CN" dirty="0" smtClean="0"/>
              <a:t>Repeat</a:t>
            </a:r>
            <a:r>
              <a:rPr lang="zh-CN" altLang="en-US" dirty="0" smtClean="0"/>
              <a:t>用默认配置即可。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MTS Scenario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67334"/>
            <a:ext cx="3810000" cy="361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667333"/>
            <a:ext cx="3810000" cy="361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536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/>
              <a:t>ATTACH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UE G</a:t>
            </a:r>
            <a:r>
              <a:rPr lang="en-US" altLang="zh-CN" sz="2000" b="1" dirty="0" smtClean="0"/>
              <a:t>roup Name</a:t>
            </a:r>
            <a:r>
              <a:rPr lang="zh-CN" altLang="en-US" sz="2000" dirty="0" smtClean="0"/>
              <a:t>：请根据测试需求，选择或创建相应地</a:t>
            </a:r>
            <a:r>
              <a:rPr lang="en-US" altLang="zh-CN" sz="2000" dirty="0" smtClean="0"/>
              <a:t>UE Group.</a:t>
            </a:r>
          </a:p>
          <a:p>
            <a:r>
              <a:rPr lang="en-US" sz="2000" b="1" dirty="0" smtClean="0"/>
              <a:t>Attach Start Delay</a:t>
            </a:r>
            <a:r>
              <a:rPr lang="zh-CN" altLang="en-US" sz="2000" dirty="0" smtClean="0"/>
              <a:t>：至少设置为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，以预留一定的时间使信道模型生效。</a:t>
            </a:r>
            <a:endParaRPr lang="en-US" altLang="zh-CN" sz="2000" dirty="0" smtClean="0"/>
          </a:p>
          <a:p>
            <a:r>
              <a:rPr lang="en-US" sz="2000" b="1" dirty="0" smtClean="0"/>
              <a:t>A</a:t>
            </a:r>
            <a:r>
              <a:rPr lang="en-US" altLang="zh-CN" sz="2000" b="1" dirty="0" smtClean="0"/>
              <a:t>ttach &amp; Detach Duration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设为为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UE</a:t>
            </a:r>
            <a:r>
              <a:rPr lang="zh-CN" altLang="en-US" sz="2000" dirty="0" smtClean="0"/>
              <a:t>不主动发起</a:t>
            </a:r>
            <a:r>
              <a:rPr lang="en-US" altLang="zh-CN" sz="2000" dirty="0" smtClean="0"/>
              <a:t>DETACH.</a:t>
            </a:r>
          </a:p>
          <a:p>
            <a:r>
              <a:rPr lang="en-US" sz="2000" b="1" dirty="0" smtClean="0"/>
              <a:t>Time Distribution</a:t>
            </a:r>
            <a:r>
              <a:rPr lang="zh-CN" altLang="en-US" sz="2000" b="1" dirty="0" smtClean="0"/>
              <a:t>：</a:t>
            </a:r>
            <a:r>
              <a:rPr lang="zh-CN" altLang="en-US" sz="2000" dirty="0" smtClean="0"/>
              <a:t>设置为</a:t>
            </a:r>
            <a:r>
              <a:rPr lang="en-US" altLang="zh-CN" sz="2000" dirty="0" smtClean="0"/>
              <a:t>-1</a:t>
            </a:r>
            <a:r>
              <a:rPr lang="zh-CN" altLang="en-US" sz="2000" dirty="0" smtClean="0"/>
              <a:t>，以便配置</a:t>
            </a:r>
            <a:r>
              <a:rPr lang="en-US" altLang="zh-CN" sz="2000" dirty="0" smtClean="0"/>
              <a:t>Stagger Time.</a:t>
            </a:r>
          </a:p>
          <a:p>
            <a:r>
              <a:rPr lang="en-US" sz="2000" b="1" dirty="0" smtClean="0"/>
              <a:t>Stagger Time</a:t>
            </a:r>
            <a:r>
              <a:rPr lang="zh-CN" altLang="en-US" sz="2000" b="1" dirty="0" smtClean="0"/>
              <a:t>：</a:t>
            </a:r>
            <a:r>
              <a:rPr lang="en-US" sz="2000" dirty="0" smtClean="0"/>
              <a:t>UE</a:t>
            </a:r>
            <a:r>
              <a:rPr lang="zh-CN" altLang="en-US" sz="2000" dirty="0" smtClean="0"/>
              <a:t>发起</a:t>
            </a:r>
            <a:r>
              <a:rPr lang="en-US" sz="2000" dirty="0" smtClean="0"/>
              <a:t>ATTACH</a:t>
            </a:r>
            <a:r>
              <a:rPr lang="zh-CN" altLang="en-US" sz="2000" dirty="0" smtClean="0"/>
              <a:t>的间隔。</a:t>
            </a:r>
            <a:endParaRPr lang="en-US" altLang="zh-CN" sz="2000" dirty="0" smtClean="0"/>
          </a:p>
          <a:p>
            <a:r>
              <a:rPr lang="en-US" sz="2000" b="1" dirty="0" smtClean="0"/>
              <a:t>D</a:t>
            </a:r>
            <a:r>
              <a:rPr lang="en-US" altLang="zh-CN" sz="2000" b="1" dirty="0" smtClean="0"/>
              <a:t>etach Type</a:t>
            </a:r>
            <a:r>
              <a:rPr lang="zh-CN" altLang="en-US" sz="2000" dirty="0" smtClean="0"/>
              <a:t>：</a:t>
            </a:r>
            <a:r>
              <a:rPr lang="zh-CN" altLang="en-US" sz="2000" dirty="0"/>
              <a:t>建议</a:t>
            </a:r>
            <a:r>
              <a:rPr lang="zh-CN" altLang="en-US" sz="2000" dirty="0" smtClean="0"/>
              <a:t>更新为</a:t>
            </a:r>
            <a:r>
              <a:rPr lang="en-US" altLang="zh-CN" sz="2000" dirty="0" smtClean="0"/>
              <a:t>Normal</a:t>
            </a:r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MTS Scenario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05200"/>
            <a:ext cx="3048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505200"/>
            <a:ext cx="2967789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806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/>
              <a:t>ATTACH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MTS Scenario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6238874" cy="495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788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/>
              <a:t>ATTACH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altLang="zh-CN" dirty="0" smtClean="0"/>
              <a:t>ctivate Configuration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510" y="4800600"/>
            <a:ext cx="3725863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510" y="1295400"/>
            <a:ext cx="4160837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3695700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41363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创建测试用例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右键</a:t>
            </a:r>
            <a:r>
              <a:rPr lang="zh-CN" altLang="en-US" dirty="0" smtClean="0"/>
              <a:t>点击</a:t>
            </a:r>
            <a:r>
              <a:rPr lang="en-US" altLang="zh-CN" b="1" dirty="0" smtClean="0"/>
              <a:t>ATTACH</a:t>
            </a:r>
            <a:r>
              <a:rPr lang="zh-CN" altLang="en-US" dirty="0" smtClean="0"/>
              <a:t>，选择</a:t>
            </a:r>
            <a:r>
              <a:rPr lang="en-US" dirty="0" smtClean="0"/>
              <a:t>I</a:t>
            </a:r>
            <a:r>
              <a:rPr lang="en-US" altLang="zh-CN" dirty="0" smtClean="0"/>
              <a:t>nsert -&gt; Script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修</a:t>
            </a:r>
            <a:r>
              <a:rPr lang="zh-CN" altLang="en-US" dirty="0" smtClean="0"/>
              <a:t>改默认脚本名为</a:t>
            </a:r>
            <a:r>
              <a:rPr lang="en-US" altLang="zh-CN" dirty="0" smtClean="0"/>
              <a:t>DETACH.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</a:t>
            </a:r>
            <a:r>
              <a:rPr lang="en-US" altLang="zh-CN" dirty="0" smtClean="0"/>
              <a:t>ew Test Case - DETACH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9" y="3002491"/>
            <a:ext cx="2690813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2200"/>
            <a:ext cx="4155099" cy="394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8" y="4724400"/>
            <a:ext cx="2690813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911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</a:t>
            </a:r>
            <a:r>
              <a:rPr lang="zh-CN" altLang="en-US" dirty="0" smtClean="0"/>
              <a:t>本测试用例模板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基</a:t>
            </a:r>
            <a:r>
              <a:rPr lang="zh-CN" altLang="en-US" sz="1800" dirty="0" smtClean="0"/>
              <a:t>本脚本包含四部分</a:t>
            </a:r>
            <a:endParaRPr lang="en-US" altLang="zh-CN" sz="1800" dirty="0" smtClean="0"/>
          </a:p>
          <a:p>
            <a:pPr lvl="1"/>
            <a:r>
              <a:rPr lang="en-US" sz="1600" b="1" dirty="0" err="1" smtClean="0"/>
              <a:t>I</a:t>
            </a:r>
            <a:r>
              <a:rPr lang="en-US" altLang="zh-CN" sz="1600" b="1" dirty="0" err="1" smtClean="0"/>
              <a:t>nit</a:t>
            </a:r>
            <a:r>
              <a:rPr lang="en-US" altLang="zh-CN" sz="1600" dirty="0" smtClean="0"/>
              <a:t>: </a:t>
            </a:r>
            <a:r>
              <a:rPr lang="zh-CN" altLang="en-US" sz="1600" dirty="0" smtClean="0"/>
              <a:t>搜索小区、解广播信道、启动</a:t>
            </a:r>
            <a:r>
              <a:rPr lang="en-US" altLang="zh-CN" sz="1600" dirty="0" smtClean="0"/>
              <a:t>RDA</a:t>
            </a:r>
            <a:r>
              <a:rPr lang="zh-CN" altLang="en-US" sz="1600" dirty="0"/>
              <a:t>以及</a:t>
            </a:r>
            <a:r>
              <a:rPr lang="zh-CN" altLang="en-US" sz="1600" dirty="0" smtClean="0"/>
              <a:t>初始化</a:t>
            </a:r>
            <a:r>
              <a:rPr lang="en-US" altLang="zh-CN" sz="1600" dirty="0" smtClean="0"/>
              <a:t>UE/Cell</a:t>
            </a:r>
            <a:r>
              <a:rPr lang="zh-CN" altLang="en-US" sz="1600" dirty="0" smtClean="0"/>
              <a:t>配置。</a:t>
            </a:r>
            <a:endParaRPr lang="en-US" altLang="zh-CN" sz="1600" dirty="0" smtClean="0"/>
          </a:p>
          <a:p>
            <a:pPr lvl="1"/>
            <a:r>
              <a:rPr lang="en-US" sz="1600" b="1" dirty="0" smtClean="0"/>
              <a:t>ATTACH</a:t>
            </a:r>
            <a:r>
              <a:rPr lang="en-US" sz="1600" dirty="0" smtClean="0"/>
              <a:t>: </a:t>
            </a:r>
            <a:r>
              <a:rPr lang="zh-CN" altLang="en-US" sz="1600" dirty="0" smtClean="0"/>
              <a:t>定义信道和业务模型，</a:t>
            </a:r>
            <a:r>
              <a:rPr lang="en-US" altLang="zh-CN" sz="1600" dirty="0" smtClean="0"/>
              <a:t>UE</a:t>
            </a:r>
            <a:r>
              <a:rPr lang="zh-CN" altLang="en-US" sz="1600" dirty="0" smtClean="0"/>
              <a:t>入网。</a:t>
            </a:r>
            <a:endParaRPr lang="en-US" altLang="zh-CN" sz="1600" dirty="0" smtClean="0"/>
          </a:p>
          <a:p>
            <a:pPr lvl="1"/>
            <a:r>
              <a:rPr lang="en-US" sz="1600" b="1" dirty="0" smtClean="0"/>
              <a:t>DETACH</a:t>
            </a:r>
            <a:r>
              <a:rPr lang="en-US" sz="1600" dirty="0" smtClean="0"/>
              <a:t>: </a:t>
            </a:r>
            <a:r>
              <a:rPr lang="zh-CN" altLang="en-US" sz="1600" dirty="0" smtClean="0"/>
              <a:t>停止</a:t>
            </a:r>
            <a:r>
              <a:rPr lang="en-US" altLang="zh-CN" sz="1600" dirty="0" smtClean="0"/>
              <a:t>RDA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UE</a:t>
            </a:r>
            <a:r>
              <a:rPr lang="zh-CN" altLang="en-US" sz="1600" dirty="0" smtClean="0"/>
              <a:t>退网。</a:t>
            </a:r>
            <a:endParaRPr lang="en-US" altLang="zh-CN" sz="1600" dirty="0" smtClean="0"/>
          </a:p>
          <a:p>
            <a:pPr lvl="1"/>
            <a:r>
              <a:rPr lang="en-US" sz="1600" b="1" dirty="0" err="1" smtClean="0"/>
              <a:t>G</a:t>
            </a:r>
            <a:r>
              <a:rPr lang="en-US" altLang="zh-CN" sz="1600" b="1" dirty="0" err="1" smtClean="0"/>
              <a:t>etStats</a:t>
            </a:r>
            <a:r>
              <a:rPr lang="en-US" altLang="zh-CN" sz="1600" dirty="0" smtClean="0"/>
              <a:t>: </a:t>
            </a:r>
            <a:r>
              <a:rPr lang="zh-CN" altLang="en-US" sz="1600" dirty="0" smtClean="0"/>
              <a:t>查询关键统计信息。</a:t>
            </a:r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1500UE Non-CA UE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3" y="2743200"/>
            <a:ext cx="402431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43200"/>
            <a:ext cx="402431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24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创建测试用例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altLang="zh-CN" dirty="0"/>
              <a:t>ew Test Case - </a:t>
            </a:r>
            <a:r>
              <a:rPr lang="en-US" altLang="zh-CN" dirty="0" smtClean="0"/>
              <a:t>DETACH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1573212"/>
            <a:ext cx="3695700" cy="371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11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</a:t>
            </a:r>
            <a:r>
              <a:rPr lang="zh-CN" altLang="en-US" dirty="0" smtClean="0"/>
              <a:t>本</a:t>
            </a:r>
            <a:r>
              <a:rPr lang="en-US" altLang="zh-CN" dirty="0" smtClean="0"/>
              <a:t>DETACH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功能：停止</a:t>
            </a:r>
            <a:r>
              <a:rPr lang="en-US" altLang="zh-CN" dirty="0" smtClean="0"/>
              <a:t>RDA</a:t>
            </a:r>
            <a:r>
              <a:rPr lang="zh-CN" altLang="en-US" dirty="0" smtClean="0"/>
              <a:t>脚本运行。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Stop RDA Test Case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75089"/>
            <a:ext cx="4024313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13" y="3733800"/>
            <a:ext cx="4160837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91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</a:t>
            </a:r>
            <a:r>
              <a:rPr lang="zh-CN" altLang="en-US" dirty="0" smtClean="0"/>
              <a:t>本</a:t>
            </a:r>
            <a:r>
              <a:rPr lang="en-US" altLang="zh-CN" dirty="0" smtClean="0"/>
              <a:t>DETACH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功能：等待</a:t>
            </a:r>
            <a:r>
              <a:rPr lang="en-US" altLang="zh-CN" dirty="0"/>
              <a:t>TM500</a:t>
            </a:r>
            <a:r>
              <a:rPr lang="zh-CN" altLang="en-US" dirty="0"/>
              <a:t>返回</a:t>
            </a:r>
            <a:r>
              <a:rPr lang="en-US" altLang="zh-CN" dirty="0"/>
              <a:t>RDA</a:t>
            </a:r>
            <a:r>
              <a:rPr lang="zh-CN" altLang="en-US" dirty="0"/>
              <a:t>成功停止的指示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请更新如下默认配置</a:t>
            </a:r>
            <a:endParaRPr lang="en-US" altLang="zh-CN" dirty="0" smtClean="0"/>
          </a:p>
          <a:p>
            <a:pPr lvl="1"/>
            <a:r>
              <a:rPr lang="en-US" b="1" dirty="0" smtClean="0"/>
              <a:t>Wait for</a:t>
            </a:r>
            <a:r>
              <a:rPr lang="en-US" dirty="0" smtClean="0"/>
              <a:t>: Messages</a:t>
            </a:r>
          </a:p>
          <a:p>
            <a:pPr lvl="1"/>
            <a:r>
              <a:rPr lang="en-US" b="1" dirty="0" smtClean="0"/>
              <a:t>M</a:t>
            </a:r>
            <a:r>
              <a:rPr lang="en-US" altLang="zh-CN" b="1" dirty="0" smtClean="0"/>
              <a:t>essage </a:t>
            </a:r>
            <a:r>
              <a:rPr lang="en-US" altLang="zh-CN" b="1" dirty="0"/>
              <a:t>Text</a:t>
            </a:r>
            <a:r>
              <a:rPr lang="en-US" altLang="zh-CN" dirty="0"/>
              <a:t>: </a:t>
            </a:r>
            <a:r>
              <a:rPr lang="en-US" altLang="zh-CN" i="1" dirty="0"/>
              <a:t>I: CMPI DTE RDA TEST GROUP STOPPED IND:</a:t>
            </a:r>
            <a:endParaRPr lang="en-US" altLang="zh-CN" i="1" dirty="0" smtClean="0"/>
          </a:p>
          <a:p>
            <a:pPr lvl="1"/>
            <a:r>
              <a:rPr lang="en-US" b="1" dirty="0" smtClean="0"/>
              <a:t>Timeout</a:t>
            </a:r>
            <a:r>
              <a:rPr lang="en-US" dirty="0" smtClean="0"/>
              <a:t>: 300 </a:t>
            </a:r>
            <a:r>
              <a:rPr lang="en-US" dirty="0" err="1" smtClean="0"/>
              <a:t>secs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895600"/>
            <a:ext cx="2375895" cy="3553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352800"/>
            <a:ext cx="4024313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057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</a:t>
            </a:r>
            <a:r>
              <a:rPr lang="zh-CN" altLang="en-US" dirty="0" smtClean="0"/>
              <a:t>本</a:t>
            </a:r>
            <a:r>
              <a:rPr lang="en-US" altLang="zh-CN" dirty="0" smtClean="0"/>
              <a:t>DETACH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功</a:t>
            </a:r>
            <a:r>
              <a:rPr lang="zh-CN" altLang="en-US" sz="1800" dirty="0" smtClean="0"/>
              <a:t>能：尽</a:t>
            </a:r>
            <a:r>
              <a:rPr lang="zh-CN" altLang="en-US" sz="1800" dirty="0"/>
              <a:t>可</a:t>
            </a:r>
            <a:r>
              <a:rPr lang="zh-CN" altLang="en-US" sz="1800" dirty="0" smtClean="0"/>
              <a:t>能保证运行</a:t>
            </a:r>
            <a:r>
              <a:rPr lang="en-US" altLang="zh-CN" sz="1800" dirty="0" smtClean="0"/>
              <a:t>Stop MTS Scenario</a:t>
            </a:r>
            <a:r>
              <a:rPr lang="zh-CN" altLang="en-US" sz="1800" dirty="0" smtClean="0"/>
              <a:t>时，</a:t>
            </a:r>
            <a:r>
              <a:rPr lang="zh-CN" altLang="en-US" sz="1800" dirty="0"/>
              <a:t>所</a:t>
            </a:r>
            <a:r>
              <a:rPr lang="zh-CN" altLang="en-US" sz="1800" dirty="0" smtClean="0"/>
              <a:t>有</a:t>
            </a:r>
            <a:r>
              <a:rPr lang="en-US" altLang="zh-CN" sz="1800" dirty="0" smtClean="0"/>
              <a:t>UE</a:t>
            </a:r>
            <a:r>
              <a:rPr lang="zh-CN" altLang="en-US" sz="1800" dirty="0" smtClean="0"/>
              <a:t>都能成功发起</a:t>
            </a:r>
            <a:r>
              <a:rPr lang="en-US" altLang="zh-CN" sz="1800" dirty="0" smtClean="0"/>
              <a:t>DETACH.</a:t>
            </a:r>
            <a:endParaRPr lang="en-US" altLang="zh-CN" sz="1400" dirty="0" smtClean="0"/>
          </a:p>
          <a:p>
            <a:pPr lvl="1"/>
            <a:r>
              <a:rPr lang="en-US" altLang="zh-CN" sz="1600" b="1" dirty="0" smtClean="0"/>
              <a:t>Raw Command</a:t>
            </a:r>
          </a:p>
          <a:p>
            <a:pPr marL="571500" lvl="1" indent="0">
              <a:buNone/>
            </a:pPr>
            <a:r>
              <a:rPr lang="en-US" altLang="zh-CN" sz="1200" i="1" dirty="0"/>
              <a:t>SETP RRC_TEST_UL_DELIVERY_INDS_REQUIRED 1</a:t>
            </a:r>
            <a:endParaRPr lang="en-US" altLang="zh-CN" sz="1200" i="1" dirty="0" smtClean="0"/>
          </a:p>
          <a:p>
            <a:pPr lvl="1"/>
            <a:r>
              <a:rPr lang="zh-CN" altLang="en-US" sz="1600" dirty="0"/>
              <a:t>点</a:t>
            </a:r>
            <a:r>
              <a:rPr lang="zh-CN" altLang="en-US" sz="1600" dirty="0" smtClean="0"/>
              <a:t>击</a:t>
            </a:r>
            <a:r>
              <a:rPr lang="en-US" altLang="zh-CN" sz="1600" b="1" dirty="0" smtClean="0"/>
              <a:t>Set description</a:t>
            </a:r>
            <a:endParaRPr lang="en-US" altLang="zh-CN" sz="16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RRC_TEST_UL_DELIVERY_INDS_REQUIRED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886200"/>
            <a:ext cx="4024313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743200"/>
            <a:ext cx="54181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107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</a:t>
            </a:r>
            <a:r>
              <a:rPr lang="zh-CN" altLang="en-US" dirty="0" smtClean="0"/>
              <a:t>本</a:t>
            </a:r>
            <a:r>
              <a:rPr lang="en-US" altLang="zh-CN" dirty="0" smtClean="0"/>
              <a:t>DETACH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RRC_TEST_UL_DELIVERY_INDS_REQUIRED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7050"/>
            <a:ext cx="4160837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72782"/>
            <a:ext cx="3886200" cy="269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80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</a:t>
            </a:r>
            <a:r>
              <a:rPr lang="zh-CN" altLang="en-US" dirty="0" smtClean="0"/>
              <a:t>本</a:t>
            </a:r>
            <a:r>
              <a:rPr lang="en-US" altLang="zh-CN" dirty="0" smtClean="0"/>
              <a:t>DETACH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功能：</a:t>
            </a:r>
            <a:r>
              <a:rPr lang="en-US" altLang="zh-CN" dirty="0" smtClean="0"/>
              <a:t>UE</a:t>
            </a:r>
            <a:r>
              <a:rPr lang="zh-CN" altLang="en-US" dirty="0" smtClean="0"/>
              <a:t>发起</a:t>
            </a:r>
            <a:r>
              <a:rPr lang="en-US" altLang="zh-CN" dirty="0" smtClean="0"/>
              <a:t>DETACH.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Stop MTS Scenario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733800"/>
            <a:ext cx="4160837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4024313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9119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创建测试用例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右键</a:t>
            </a:r>
            <a:r>
              <a:rPr lang="zh-CN" altLang="en-US" dirty="0" smtClean="0"/>
              <a:t>点击</a:t>
            </a:r>
            <a:r>
              <a:rPr lang="en-US" altLang="zh-CN" b="1" dirty="0" smtClean="0"/>
              <a:t>DETACH</a:t>
            </a:r>
            <a:r>
              <a:rPr lang="zh-CN" altLang="en-US" dirty="0" smtClean="0"/>
              <a:t>，选择</a:t>
            </a:r>
            <a:r>
              <a:rPr lang="en-US" dirty="0" smtClean="0"/>
              <a:t>I</a:t>
            </a:r>
            <a:r>
              <a:rPr lang="en-US" altLang="zh-CN" dirty="0" smtClean="0"/>
              <a:t>nsert -&gt; Script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修</a:t>
            </a:r>
            <a:r>
              <a:rPr lang="zh-CN" altLang="en-US" dirty="0" smtClean="0"/>
              <a:t>改默认脚本名为</a:t>
            </a:r>
            <a:r>
              <a:rPr lang="en-US" altLang="zh-CN" dirty="0" err="1" smtClean="0"/>
              <a:t>GetStats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</a:t>
            </a:r>
            <a:r>
              <a:rPr lang="en-US" altLang="zh-CN" dirty="0" smtClean="0"/>
              <a:t>ew Test Case - </a:t>
            </a:r>
            <a:r>
              <a:rPr lang="en-US" altLang="zh-CN" dirty="0" err="1" smtClean="0"/>
              <a:t>GetStats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9" y="3002491"/>
            <a:ext cx="2690813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6245"/>
            <a:ext cx="4702175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9" y="4648200"/>
            <a:ext cx="2690813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25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创建测试用例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altLang="zh-CN" dirty="0"/>
              <a:t>ew Test Case - </a:t>
            </a:r>
            <a:r>
              <a:rPr lang="en-US" altLang="zh-CN" dirty="0" err="1"/>
              <a:t>GetStats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4024313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2133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</a:t>
            </a:r>
            <a:r>
              <a:rPr lang="zh-CN" altLang="en-US" dirty="0" smtClean="0"/>
              <a:t>本</a:t>
            </a:r>
            <a:r>
              <a:rPr lang="en-US" altLang="zh-CN" dirty="0" err="1" smtClean="0"/>
              <a:t>GetStats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功能：查询每个小区的</a:t>
            </a:r>
            <a:r>
              <a:rPr lang="en-US" altLang="zh-CN" dirty="0" smtClean="0"/>
              <a:t>RSRP/SINR</a:t>
            </a:r>
          </a:p>
          <a:p>
            <a:pPr lvl="1"/>
            <a:r>
              <a:rPr lang="en-US" b="1" dirty="0" smtClean="0"/>
              <a:t>Raw command</a:t>
            </a:r>
            <a:r>
              <a:rPr lang="en-US" dirty="0" smtClean="0"/>
              <a:t>: </a:t>
            </a:r>
            <a:r>
              <a:rPr lang="en-US" altLang="zh-CN" i="1" dirty="0" err="1"/>
              <a:t>forw</a:t>
            </a:r>
            <a:r>
              <a:rPr lang="en-US" altLang="zh-CN" i="1" dirty="0"/>
              <a:t> </a:t>
            </a:r>
            <a:r>
              <a:rPr lang="en-US" altLang="zh-CN" i="1" dirty="0" err="1"/>
              <a:t>mte</a:t>
            </a:r>
            <a:r>
              <a:rPr lang="en-US" altLang="zh-CN" i="1" dirty="0"/>
              <a:t> </a:t>
            </a:r>
            <a:r>
              <a:rPr lang="en-US" altLang="zh-CN" i="1" dirty="0" err="1"/>
              <a:t>GetStats</a:t>
            </a:r>
            <a:r>
              <a:rPr lang="en-US" altLang="zh-CN" i="1" dirty="0"/>
              <a:t> [6] [-1] [0</a:t>
            </a:r>
            <a:r>
              <a:rPr lang="en-US" altLang="zh-CN" i="1" dirty="0" smtClean="0"/>
              <a:t>]</a:t>
            </a:r>
          </a:p>
          <a:p>
            <a:pPr lvl="1"/>
            <a:r>
              <a:rPr lang="en-US" b="1" dirty="0" smtClean="0"/>
              <a:t>Description</a:t>
            </a:r>
            <a:r>
              <a:rPr lang="en-US" dirty="0" smtClean="0"/>
              <a:t>: RSRP/SINR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RSRP/SINR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474181"/>
            <a:ext cx="4160837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97" y="2474181"/>
            <a:ext cx="3648603" cy="252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9119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</a:t>
            </a:r>
            <a:r>
              <a:rPr lang="zh-CN" altLang="en-US" dirty="0" smtClean="0"/>
              <a:t>本</a:t>
            </a:r>
            <a:r>
              <a:rPr lang="en-US" altLang="zh-CN" dirty="0" err="1" smtClean="0"/>
              <a:t>GetStats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功能：查</a:t>
            </a:r>
            <a:r>
              <a:rPr lang="zh-CN" altLang="en-US" dirty="0" smtClean="0"/>
              <a:t>询每个小</a:t>
            </a:r>
            <a:r>
              <a:rPr lang="zh-CN" altLang="en-US" dirty="0"/>
              <a:t>区</a:t>
            </a:r>
            <a:r>
              <a:rPr lang="zh-CN" altLang="en-US" dirty="0" smtClean="0"/>
              <a:t>的</a:t>
            </a:r>
            <a:r>
              <a:rPr lang="en-US" altLang="zh-CN" dirty="0" smtClean="0"/>
              <a:t>BLER</a:t>
            </a:r>
            <a:r>
              <a:rPr lang="zh-CN" altLang="en-US" dirty="0" smtClean="0"/>
              <a:t>以及物理层吞吐量。</a:t>
            </a:r>
            <a:endParaRPr lang="en-US" altLang="zh-CN" dirty="0"/>
          </a:p>
          <a:p>
            <a:pPr lvl="1"/>
            <a:r>
              <a:rPr lang="en-US" b="1" dirty="0"/>
              <a:t>Raw command</a:t>
            </a:r>
            <a:r>
              <a:rPr lang="en-US" dirty="0"/>
              <a:t>: </a:t>
            </a:r>
            <a:r>
              <a:rPr lang="en-US" altLang="zh-CN" i="1" dirty="0" err="1"/>
              <a:t>forw</a:t>
            </a:r>
            <a:r>
              <a:rPr lang="en-US" altLang="zh-CN" i="1" dirty="0"/>
              <a:t> </a:t>
            </a:r>
            <a:r>
              <a:rPr lang="en-US" altLang="zh-CN" i="1" dirty="0" err="1"/>
              <a:t>mte</a:t>
            </a:r>
            <a:r>
              <a:rPr lang="en-US" altLang="zh-CN" i="1" dirty="0"/>
              <a:t> </a:t>
            </a:r>
            <a:r>
              <a:rPr lang="en-US" altLang="zh-CN" i="1" dirty="0" err="1"/>
              <a:t>GetStats</a:t>
            </a:r>
            <a:r>
              <a:rPr lang="en-US" altLang="zh-CN" i="1" dirty="0"/>
              <a:t> [PHY] [Combined]</a:t>
            </a:r>
          </a:p>
          <a:p>
            <a:pPr lvl="1"/>
            <a:r>
              <a:rPr lang="en-US" b="1" dirty="0"/>
              <a:t>Description</a:t>
            </a:r>
            <a:r>
              <a:rPr lang="en-US" dirty="0"/>
              <a:t>: </a:t>
            </a:r>
            <a:r>
              <a:rPr lang="en-US" dirty="0" smtClean="0"/>
              <a:t>BLER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BLER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96" y="2474181"/>
            <a:ext cx="3724803" cy="25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474181"/>
            <a:ext cx="4160837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136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创建测试用例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右</a:t>
            </a:r>
            <a:r>
              <a:rPr lang="zh-CN" altLang="en-US" dirty="0" smtClean="0"/>
              <a:t>键点击</a:t>
            </a:r>
            <a:r>
              <a:rPr lang="en-US" altLang="zh-CN" b="1" dirty="0" smtClean="0"/>
              <a:t>My Tests</a:t>
            </a:r>
            <a:endParaRPr lang="en-US" altLang="zh-CN" b="1" dirty="0"/>
          </a:p>
          <a:p>
            <a:r>
              <a:rPr lang="zh-CN" altLang="en-US" dirty="0" smtClean="0"/>
              <a:t>选择</a:t>
            </a:r>
            <a:r>
              <a:rPr lang="en-US" altLang="zh-CN" b="1" dirty="0" smtClean="0"/>
              <a:t>Insert</a:t>
            </a:r>
            <a:r>
              <a:rPr lang="en-US" altLang="zh-CN" dirty="0" smtClean="0"/>
              <a:t> -&gt; New Test Case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</a:t>
            </a:r>
            <a:r>
              <a:rPr lang="en-US" altLang="zh-CN" dirty="0" smtClean="0"/>
              <a:t>ew Test Case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371600"/>
            <a:ext cx="4160837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980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创建测试用例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功能：查询</a:t>
            </a:r>
            <a:r>
              <a:rPr lang="en-US" altLang="zh-CN" dirty="0" smtClean="0"/>
              <a:t>UE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RRC/NAS/DTE/MTS Traffic/MTS Mobility</a:t>
            </a:r>
            <a:r>
              <a:rPr lang="zh-CN" altLang="en-US" dirty="0" smtClean="0"/>
              <a:t>状态。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GetStats</a:t>
            </a:r>
            <a:r>
              <a:rPr lang="en-US" dirty="0" smtClean="0"/>
              <a:t> – Display UE Status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8" y="1987550"/>
            <a:ext cx="4160837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1361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GetStats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功能：查询</a:t>
            </a:r>
            <a:r>
              <a:rPr lang="en-US" altLang="zh-CN" dirty="0" smtClean="0"/>
              <a:t>RRC/NAS</a:t>
            </a:r>
            <a:r>
              <a:rPr lang="zh-CN" altLang="en-US" dirty="0" smtClean="0"/>
              <a:t>各项</a:t>
            </a:r>
            <a:r>
              <a:rPr lang="en-US" altLang="zh-CN" dirty="0" smtClean="0"/>
              <a:t>KPI.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Display KPI Statistics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8" y="1987550"/>
            <a:ext cx="4160837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1361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GetStats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</a:t>
            </a:r>
            <a:r>
              <a:rPr lang="zh-CN" altLang="en-US" dirty="0" smtClean="0"/>
              <a:t>能：查询</a:t>
            </a:r>
            <a:r>
              <a:rPr lang="en-US" altLang="zh-CN" dirty="0" smtClean="0"/>
              <a:t>RACH</a:t>
            </a:r>
            <a:r>
              <a:rPr lang="zh-CN" altLang="en-US" dirty="0" smtClean="0"/>
              <a:t>相关的各项</a:t>
            </a:r>
            <a:r>
              <a:rPr lang="en-US" altLang="zh-CN" dirty="0" smtClean="0"/>
              <a:t>KPI.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Display RACH Statistics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8" y="1987550"/>
            <a:ext cx="4160837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1361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测试脚本</a:t>
            </a:r>
            <a:r>
              <a:rPr lang="en-US" altLang="zh-CN" dirty="0" err="1"/>
              <a:t>GetStats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4024313" cy="31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1361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</a:t>
            </a:r>
            <a:r>
              <a:rPr lang="zh-CN" altLang="en-US" dirty="0" smtClean="0"/>
              <a:t>本测试用例模板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4597400" cy="5146675"/>
          </a:xfrm>
        </p:spPr>
        <p:txBody>
          <a:bodyPr/>
          <a:lstStyle/>
          <a:p>
            <a:r>
              <a:rPr lang="zh-CN" altLang="en-US" dirty="0" smtClean="0"/>
              <a:t>至此，基本测试用例模板创建完成。</a:t>
            </a:r>
            <a:endParaRPr lang="en-US" altLang="zh-CN" dirty="0" smtClean="0"/>
          </a:p>
          <a:p>
            <a:pPr lvl="1"/>
            <a:r>
              <a:rPr lang="zh-CN" altLang="en-US" dirty="0"/>
              <a:t>对</a:t>
            </a:r>
            <a:r>
              <a:rPr lang="zh-CN" altLang="en-US" dirty="0" smtClean="0"/>
              <a:t>于</a:t>
            </a:r>
            <a:r>
              <a:rPr lang="en-US" altLang="zh-CN" dirty="0" smtClean="0"/>
              <a:t>UE</a:t>
            </a:r>
            <a:r>
              <a:rPr lang="zh-CN" altLang="en-US" dirty="0" smtClean="0"/>
              <a:t>级的配置，请确保勾选左下角的“</a:t>
            </a:r>
            <a:r>
              <a:rPr lang="en-US" altLang="zh-CN" dirty="0" smtClean="0"/>
              <a:t>Select UE Group Context</a:t>
            </a:r>
            <a:r>
              <a:rPr lang="zh-CN" altLang="en-US" dirty="0" smtClean="0"/>
              <a:t>”</a:t>
            </a:r>
            <a:r>
              <a:rPr lang="en-US" altLang="zh-CN" dirty="0" smtClean="0"/>
              <a:t>.</a:t>
            </a:r>
          </a:p>
          <a:p>
            <a:pPr lvl="2"/>
            <a:r>
              <a:rPr lang="en-US" dirty="0" smtClean="0"/>
              <a:t>Configure USIM</a:t>
            </a:r>
          </a:p>
          <a:p>
            <a:pPr lvl="2"/>
            <a:r>
              <a:rPr lang="en-US" dirty="0" smtClean="0"/>
              <a:t>Configure PHY Capabilities</a:t>
            </a:r>
          </a:p>
          <a:p>
            <a:pPr lvl="2"/>
            <a:r>
              <a:rPr lang="en-US" dirty="0" smtClean="0"/>
              <a:t>Configure RRC Capabilities</a:t>
            </a:r>
          </a:p>
          <a:p>
            <a:pPr lvl="2"/>
            <a:r>
              <a:rPr lang="en-US" dirty="0" smtClean="0"/>
              <a:t>Configure NAS Capabilities</a:t>
            </a:r>
          </a:p>
          <a:p>
            <a:pPr lvl="2"/>
            <a:r>
              <a:rPr lang="en-US" dirty="0" smtClean="0"/>
              <a:t>Configure NAS PLMN Capabilities</a:t>
            </a:r>
          </a:p>
          <a:p>
            <a:pPr lvl="1"/>
            <a:r>
              <a:rPr lang="en-US" dirty="0" smtClean="0"/>
              <a:t>UE</a:t>
            </a:r>
            <a:r>
              <a:rPr lang="zh-CN" altLang="en-US" dirty="0" smtClean="0"/>
              <a:t>级的配置还包括如下常用可选脚本配置</a:t>
            </a:r>
            <a:endParaRPr lang="en-US" altLang="zh-CN" dirty="0" smtClean="0"/>
          </a:p>
          <a:p>
            <a:pPr lvl="2"/>
            <a:r>
              <a:rPr lang="en-US" dirty="0" smtClean="0"/>
              <a:t>Configure UE ETURA Capabilities</a:t>
            </a:r>
          </a:p>
          <a:p>
            <a:pPr lvl="2"/>
            <a:r>
              <a:rPr lang="en-US" dirty="0" smtClean="0"/>
              <a:t>Configure RRC Cell Selection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041" y="1371599"/>
            <a:ext cx="3691744" cy="507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0116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基本测试用例模板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选择脚本，然后点击右上角的小眼睛，可以查看脚本对应的命令。关于命令的详细介绍，请参阅</a:t>
            </a:r>
            <a:r>
              <a:rPr lang="en-US" altLang="zh-CN" sz="2000" i="1" dirty="0"/>
              <a:t>TM500LTE_CommandReference.pdf </a:t>
            </a:r>
            <a:r>
              <a:rPr lang="zh-CN" altLang="en-US" sz="2000" dirty="0" smtClean="0"/>
              <a:t>。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4160837" cy="441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739" y="1981200"/>
            <a:ext cx="4367764" cy="451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640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基本测试用例模板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8281988" cy="5237162"/>
          </a:xfrm>
        </p:spPr>
        <p:txBody>
          <a:bodyPr/>
          <a:lstStyle/>
          <a:p>
            <a:r>
              <a:rPr lang="zh-CN" altLang="en-US" sz="1800" dirty="0" smtClean="0"/>
              <a:t>射</a:t>
            </a:r>
            <a:r>
              <a:rPr lang="zh-CN" altLang="en-US" sz="1800" dirty="0"/>
              <a:t>频卡最大允许输入信号强度（</a:t>
            </a:r>
            <a:r>
              <a:rPr lang="en-US" altLang="zh-CN" sz="1800" dirty="0"/>
              <a:t>RSSI</a:t>
            </a:r>
            <a:r>
              <a:rPr lang="zh-CN" altLang="en-US" sz="1800" dirty="0"/>
              <a:t>）为</a:t>
            </a:r>
            <a:r>
              <a:rPr lang="en-US" altLang="zh-CN" sz="1800" dirty="0"/>
              <a:t>-25dBm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lvl="1"/>
            <a:r>
              <a:rPr lang="zh-CN" altLang="en-US" sz="1800" dirty="0"/>
              <a:t>搭建测试环境时，除了固定衰减器</a:t>
            </a:r>
            <a:r>
              <a:rPr lang="en-US" altLang="zh-CN" sz="1800" dirty="0"/>
              <a:t>30dB</a:t>
            </a:r>
            <a:r>
              <a:rPr lang="zh-CN" altLang="en-US" sz="1800" dirty="0"/>
              <a:t>衰减外，建议设置可调衰减器的初始衰减也为</a:t>
            </a:r>
            <a:r>
              <a:rPr lang="en-US" altLang="zh-CN" sz="1800" dirty="0"/>
              <a:t>30dB</a:t>
            </a:r>
            <a:r>
              <a:rPr lang="zh-CN" altLang="en-US" sz="1800" dirty="0"/>
              <a:t>，后续再做微调。</a:t>
            </a:r>
            <a:endParaRPr lang="en-US" altLang="zh-CN" sz="1800" dirty="0"/>
          </a:p>
          <a:p>
            <a:pPr lvl="1"/>
            <a:r>
              <a:rPr lang="zh-CN" altLang="en-US" sz="1800" dirty="0"/>
              <a:t>建</a:t>
            </a:r>
            <a:r>
              <a:rPr lang="zh-CN" altLang="en-US" sz="1800" dirty="0" smtClean="0"/>
              <a:t>议下行主辅支路（</a:t>
            </a:r>
            <a:r>
              <a:rPr lang="en-US" altLang="zh-CN" sz="1800" dirty="0" smtClean="0"/>
              <a:t>TX1-RX1, TX2-RX2</a:t>
            </a:r>
            <a:r>
              <a:rPr lang="zh-CN" altLang="en-US" sz="1800" dirty="0" smtClean="0"/>
              <a:t>）</a:t>
            </a:r>
            <a:r>
              <a:rPr lang="en-US" altLang="zh-CN" sz="1800" dirty="0" smtClean="0"/>
              <a:t>RSRP</a:t>
            </a:r>
            <a:r>
              <a:rPr lang="zh-CN" altLang="en-US" sz="1800" dirty="0"/>
              <a:t>为</a:t>
            </a:r>
            <a:r>
              <a:rPr lang="en-US" altLang="zh-CN" sz="1800" dirty="0"/>
              <a:t>-60dBm</a:t>
            </a:r>
            <a:r>
              <a:rPr lang="zh-CN" altLang="en-US" sz="1800" dirty="0"/>
              <a:t>，最大不应该超过</a:t>
            </a:r>
            <a:r>
              <a:rPr lang="en-US" altLang="zh-CN" sz="1800" dirty="0"/>
              <a:t>-</a:t>
            </a:r>
            <a:r>
              <a:rPr lang="en-US" altLang="zh-CN" sz="1800" dirty="0" smtClean="0"/>
              <a:t>50dBm</a:t>
            </a:r>
            <a:r>
              <a:rPr lang="zh-CN" altLang="en-US" sz="1800" dirty="0" smtClean="0"/>
              <a:t>；交叉支路（</a:t>
            </a:r>
            <a:r>
              <a:rPr lang="en-US" altLang="zh-CN" sz="1800" dirty="0" smtClean="0"/>
              <a:t>TX1-RX2, TX2-RX1</a:t>
            </a:r>
            <a:r>
              <a:rPr lang="zh-CN" altLang="en-US" sz="1800" dirty="0" smtClean="0"/>
              <a:t>）</a:t>
            </a:r>
            <a:r>
              <a:rPr lang="zh-CN" altLang="en-US" sz="1800" dirty="0"/>
              <a:t>尽可</a:t>
            </a:r>
            <a:r>
              <a:rPr lang="zh-CN" altLang="en-US" sz="1800" dirty="0" smtClean="0"/>
              <a:t>能小（例如：小于</a:t>
            </a:r>
            <a:r>
              <a:rPr lang="en-US" altLang="zh-CN" sz="1800" dirty="0" smtClean="0"/>
              <a:t>-100dBm</a:t>
            </a:r>
            <a:r>
              <a:rPr lang="zh-CN" altLang="en-US" sz="1800" dirty="0" smtClean="0"/>
              <a:t>）。</a:t>
            </a:r>
            <a:endParaRPr lang="en-US" altLang="zh-CN" sz="1800" dirty="0" smtClean="0"/>
          </a:p>
          <a:p>
            <a:pPr lvl="1"/>
            <a:r>
              <a:rPr lang="zh-CN" altLang="en-US" sz="1800" dirty="0"/>
              <a:t>实验室线缆连接的条件下</a:t>
            </a:r>
            <a:r>
              <a:rPr lang="zh-CN" altLang="en-US" sz="1800" dirty="0" smtClean="0"/>
              <a:t>，主辅支</a:t>
            </a:r>
            <a:r>
              <a:rPr lang="zh-CN" altLang="en-US" sz="1800" dirty="0"/>
              <a:t>路</a:t>
            </a:r>
            <a:r>
              <a:rPr lang="en-US" altLang="zh-CN" sz="1800" dirty="0" smtClean="0"/>
              <a:t>SINR</a:t>
            </a:r>
            <a:r>
              <a:rPr lang="zh-CN" altLang="en-US" sz="1800" dirty="0"/>
              <a:t>基本可以保证在</a:t>
            </a:r>
            <a:r>
              <a:rPr lang="en-US" altLang="zh-CN" sz="1800" dirty="0"/>
              <a:t>30dB</a:t>
            </a:r>
            <a:r>
              <a:rPr lang="zh-CN" altLang="en-US" sz="1800" dirty="0"/>
              <a:t>以</a:t>
            </a:r>
            <a:r>
              <a:rPr lang="zh-CN" altLang="en-US" sz="1800" dirty="0" smtClean="0"/>
              <a:t>上，</a:t>
            </a:r>
            <a:r>
              <a:rPr lang="zh-CN" altLang="en-US" sz="1800" dirty="0"/>
              <a:t>交叉支</a:t>
            </a:r>
            <a:r>
              <a:rPr lang="zh-CN" altLang="en-US" sz="1800" dirty="0" smtClean="0"/>
              <a:t>路</a:t>
            </a:r>
            <a:r>
              <a:rPr lang="en-US" altLang="zh-CN" sz="1800" dirty="0" smtClean="0"/>
              <a:t>SINR</a:t>
            </a:r>
            <a:r>
              <a:rPr lang="zh-CN" altLang="en-US" sz="1800" dirty="0" smtClean="0"/>
              <a:t>最好小于</a:t>
            </a:r>
            <a:r>
              <a:rPr lang="en-US" altLang="zh-CN" sz="1800" dirty="0" smtClean="0"/>
              <a:t>0dB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完</a:t>
            </a:r>
            <a:r>
              <a:rPr lang="zh-CN" altLang="en-US" sz="1800" dirty="0"/>
              <a:t>成小区搜索后（运行</a:t>
            </a:r>
            <a:r>
              <a:rPr lang="en-US" altLang="zh-CN" sz="1800" i="1" dirty="0"/>
              <a:t>Configure Radio Contexts</a:t>
            </a:r>
            <a:r>
              <a:rPr lang="zh-CN" altLang="en-US" sz="1800" dirty="0"/>
              <a:t>），可通过如下命令查询小区</a:t>
            </a:r>
            <a:r>
              <a:rPr lang="en-US" altLang="zh-CN" sz="1800" dirty="0"/>
              <a:t>RSRP/SINR: </a:t>
            </a:r>
          </a:p>
          <a:p>
            <a:pPr marL="571500" lvl="1" indent="0" algn="ctr">
              <a:buNone/>
            </a:pPr>
            <a:r>
              <a:rPr lang="en-US" altLang="zh-CN" sz="1800" dirty="0" err="1"/>
              <a:t>forw</a:t>
            </a:r>
            <a:r>
              <a:rPr lang="en-US" altLang="zh-CN" sz="1800" dirty="0"/>
              <a:t> </a:t>
            </a:r>
            <a:r>
              <a:rPr lang="en-US" altLang="zh-CN" sz="1800" dirty="0" err="1"/>
              <a:t>mte</a:t>
            </a:r>
            <a:r>
              <a:rPr lang="en-US" altLang="zh-CN" sz="1800" dirty="0"/>
              <a:t> </a:t>
            </a:r>
            <a:r>
              <a:rPr lang="en-US" altLang="zh-CN" sz="1800" dirty="0" err="1"/>
              <a:t>GetStats</a:t>
            </a:r>
            <a:r>
              <a:rPr lang="en-US" altLang="zh-CN" sz="1800" dirty="0"/>
              <a:t> [6] [-1] [0</a:t>
            </a:r>
            <a:r>
              <a:rPr lang="en-US" altLang="zh-CN" sz="1800" dirty="0" smtClean="0"/>
              <a:t>]</a:t>
            </a:r>
          </a:p>
          <a:p>
            <a:pPr marL="347663" indent="-342900"/>
            <a:endParaRPr lang="en-US" altLang="zh-CN" dirty="0" smtClean="0"/>
          </a:p>
          <a:p>
            <a:pPr marL="4763" indent="0">
              <a:buNone/>
            </a:pPr>
            <a:endParaRPr lang="en-US" altLang="zh-CN" sz="1800" dirty="0" smtClean="0"/>
          </a:p>
          <a:p>
            <a:pPr marL="4763" indent="0">
              <a:buNone/>
            </a:pPr>
            <a:endParaRPr lang="en-US" altLang="zh-CN" sz="18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347663" indent="-342900"/>
            <a:r>
              <a:rPr lang="zh-CN" altLang="en-US" sz="1800" dirty="0" smtClean="0"/>
              <a:t>初</a:t>
            </a:r>
            <a:r>
              <a:rPr lang="zh-CN" altLang="en-US" sz="1800" dirty="0"/>
              <a:t>次搭建测试环境时</a:t>
            </a:r>
            <a:r>
              <a:rPr lang="zh-CN" altLang="en-US" sz="1800" dirty="0" smtClean="0"/>
              <a:t>，请在运行完</a:t>
            </a:r>
            <a:r>
              <a:rPr lang="en-US" altLang="zh-CN" sz="1800" b="1" i="1" dirty="0" err="1" smtClean="0"/>
              <a:t>Init</a:t>
            </a:r>
            <a:r>
              <a:rPr lang="zh-CN" altLang="en-US" sz="1800" dirty="0" smtClean="0"/>
              <a:t>脚本之后，及时确认并确保</a:t>
            </a:r>
            <a:r>
              <a:rPr lang="en-US" altLang="zh-CN" sz="1800" dirty="0" smtClean="0"/>
              <a:t>RSRP/SINR</a:t>
            </a:r>
            <a:r>
              <a:rPr lang="zh-CN" altLang="en-US" sz="1800" dirty="0" smtClean="0"/>
              <a:t>满足上述需求后，再进行测试。</a:t>
            </a:r>
            <a:endParaRPr lang="en-US" altLang="zh-CN" sz="1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648200"/>
            <a:ext cx="7429500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731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zh-CN" altLang="en-US" sz="3200" dirty="0" smtClean="0">
                <a:cs typeface="Arial" pitchFamily="34" charset="0"/>
              </a:rPr>
              <a:t>典型测试用例模板</a:t>
            </a:r>
            <a:endParaRPr lang="en-GB" altLang="en-US" sz="3200" dirty="0" smtClean="0">
              <a:cs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667001"/>
          </a:xfrm>
        </p:spPr>
        <p:txBody>
          <a:bodyPr/>
          <a:lstStyle/>
          <a:p>
            <a:pPr marL="457200" indent="-457200"/>
            <a:r>
              <a:rPr lang="zh-CN" altLang="en-US" dirty="0" smtClean="0">
                <a:solidFill>
                  <a:schemeClr val="tx2"/>
                </a:solidFill>
                <a:cs typeface="Arial" pitchFamily="34" charset="0"/>
              </a:rPr>
              <a:t>远中近点</a:t>
            </a:r>
            <a:r>
              <a:rPr lang="en-US" altLang="zh-CN" dirty="0">
                <a:solidFill>
                  <a:schemeClr val="tx2"/>
                </a:solidFill>
                <a:cs typeface="Arial" pitchFamily="34" charset="0"/>
              </a:rPr>
              <a:t>/</a:t>
            </a:r>
            <a:r>
              <a:rPr lang="zh-CN" altLang="en-US" dirty="0" smtClean="0">
                <a:solidFill>
                  <a:schemeClr val="tx2"/>
                </a:solidFill>
                <a:cs typeface="Arial" pitchFamily="34" charset="0"/>
              </a:rPr>
              <a:t>切换</a:t>
            </a:r>
            <a:endParaRPr lang="en-US" altLang="zh-CN" dirty="0" smtClean="0">
              <a:solidFill>
                <a:schemeClr val="tx2"/>
              </a:solidFill>
              <a:cs typeface="Arial" pitchFamily="34" charset="0"/>
            </a:endParaRPr>
          </a:p>
          <a:p>
            <a:pPr marL="457200" indent="-457200"/>
            <a:r>
              <a:rPr lang="en-US" altLang="en-US" dirty="0">
                <a:solidFill>
                  <a:schemeClr val="tx2"/>
                </a:solidFill>
                <a:cs typeface="Arial" pitchFamily="34" charset="0"/>
              </a:rPr>
              <a:t>PS UE &amp; </a:t>
            </a:r>
            <a:r>
              <a:rPr lang="en-US" altLang="en-US" dirty="0" err="1">
                <a:solidFill>
                  <a:schemeClr val="tx2"/>
                </a:solidFill>
                <a:cs typeface="Arial" pitchFamily="34" charset="0"/>
              </a:rPr>
              <a:t>VoLTE</a:t>
            </a:r>
            <a:r>
              <a:rPr lang="en-US" altLang="en-US" dirty="0">
                <a:solidFill>
                  <a:schemeClr val="tx2"/>
                </a:solidFill>
                <a:cs typeface="Arial" pitchFamily="34" charset="0"/>
              </a:rPr>
              <a:t> UE</a:t>
            </a:r>
            <a:r>
              <a:rPr lang="zh-CN" altLang="en-US" dirty="0">
                <a:solidFill>
                  <a:schemeClr val="tx2"/>
                </a:solidFill>
                <a:cs typeface="Arial" pitchFamily="34" charset="0"/>
              </a:rPr>
              <a:t>混合组</a:t>
            </a:r>
            <a:r>
              <a:rPr lang="zh-CN" altLang="en-US" dirty="0" smtClean="0">
                <a:solidFill>
                  <a:schemeClr val="tx2"/>
                </a:solidFill>
                <a:cs typeface="Arial" pitchFamily="34" charset="0"/>
              </a:rPr>
              <a:t>网</a:t>
            </a:r>
            <a:endParaRPr lang="en-US" altLang="zh-CN" dirty="0" smtClean="0">
              <a:solidFill>
                <a:schemeClr val="tx2"/>
              </a:solidFill>
              <a:cs typeface="Arial" pitchFamily="34" charset="0"/>
            </a:endParaRPr>
          </a:p>
          <a:p>
            <a:pPr marL="457200" indent="-457200"/>
            <a:r>
              <a:rPr lang="zh-CN" altLang="en-US" dirty="0">
                <a:solidFill>
                  <a:schemeClr val="tx2"/>
                </a:solidFill>
                <a:cs typeface="Arial" pitchFamily="34" charset="0"/>
              </a:rPr>
              <a:t>上下</a:t>
            </a:r>
            <a:r>
              <a:rPr lang="zh-CN" altLang="en-US" dirty="0" smtClean="0">
                <a:solidFill>
                  <a:schemeClr val="tx2"/>
                </a:solidFill>
                <a:cs typeface="Arial" pitchFamily="34" charset="0"/>
              </a:rPr>
              <a:t>行</a:t>
            </a:r>
            <a:r>
              <a:rPr lang="en-US" altLang="zh-CN" dirty="0" smtClean="0">
                <a:solidFill>
                  <a:schemeClr val="tx2"/>
                </a:solidFill>
                <a:cs typeface="Arial" pitchFamily="34" charset="0"/>
              </a:rPr>
              <a:t>CA</a:t>
            </a:r>
          </a:p>
          <a:p>
            <a:pPr marL="457200" indent="-457200"/>
            <a:r>
              <a:rPr lang="en-US" altLang="en-US" dirty="0" smtClean="0">
                <a:solidFill>
                  <a:schemeClr val="tx2"/>
                </a:solidFill>
                <a:cs typeface="Arial" pitchFamily="34" charset="0"/>
              </a:rPr>
              <a:t>TM3/TM4 4x2/4x4 MIMO</a:t>
            </a:r>
          </a:p>
          <a:p>
            <a:pPr marL="457200" indent="-457200"/>
            <a:r>
              <a:rPr lang="en-US" altLang="en-US" dirty="0" smtClean="0">
                <a:solidFill>
                  <a:schemeClr val="tx2"/>
                </a:solidFill>
                <a:cs typeface="Arial" pitchFamily="34" charset="0"/>
              </a:rPr>
              <a:t>TM9 8x4 MIMO</a:t>
            </a:r>
          </a:p>
          <a:p>
            <a:pPr marL="457200" indent="-457200"/>
            <a:r>
              <a:rPr lang="zh-CN" altLang="en-US" dirty="0">
                <a:solidFill>
                  <a:schemeClr val="tx2"/>
                </a:solidFill>
                <a:cs typeface="Arial" pitchFamily="34" charset="0"/>
              </a:rPr>
              <a:t>紧</a:t>
            </a:r>
            <a:r>
              <a:rPr lang="zh-CN" altLang="en-US" dirty="0" smtClean="0">
                <a:solidFill>
                  <a:schemeClr val="tx2"/>
                </a:solidFill>
                <a:cs typeface="Arial" pitchFamily="34" charset="0"/>
              </a:rPr>
              <a:t>急呼叫及</a:t>
            </a:r>
            <a:r>
              <a:rPr lang="zh-CN" altLang="en-US" dirty="0">
                <a:solidFill>
                  <a:schemeClr val="tx2"/>
                </a:solidFill>
                <a:cs typeface="Arial" pitchFamily="34" charset="0"/>
              </a:rPr>
              <a:t>接</a:t>
            </a:r>
            <a:r>
              <a:rPr lang="zh-CN" altLang="en-US" dirty="0" smtClean="0">
                <a:solidFill>
                  <a:schemeClr val="tx2"/>
                </a:solidFill>
                <a:cs typeface="Arial" pitchFamily="34" charset="0"/>
              </a:rPr>
              <a:t>入控制</a:t>
            </a:r>
            <a:endParaRPr lang="en-US" altLang="en-US" dirty="0" smtClean="0">
              <a:solidFill>
                <a:schemeClr val="tx2"/>
              </a:solidFill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78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2"/>
                </a:solidFill>
                <a:cs typeface="Arial" pitchFamily="34" charset="0"/>
              </a:rPr>
              <a:t>远中近点</a:t>
            </a:r>
            <a:r>
              <a:rPr lang="en-US" altLang="zh-CN" dirty="0">
                <a:solidFill>
                  <a:schemeClr val="tx2"/>
                </a:solidFill>
                <a:cs typeface="Arial" pitchFamily="34" charset="0"/>
              </a:rPr>
              <a:t>/</a:t>
            </a:r>
            <a:r>
              <a:rPr lang="zh-CN" altLang="en-US" dirty="0">
                <a:solidFill>
                  <a:schemeClr val="tx2"/>
                </a:solidFill>
                <a:cs typeface="Arial" pitchFamily="34" charset="0"/>
              </a:rPr>
              <a:t>切换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请参阅</a:t>
            </a:r>
            <a:r>
              <a:rPr lang="en-US" altLang="zh-CN" i="1" dirty="0"/>
              <a:t>CN-006-OMM_Configurations.pptx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862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Arial" pitchFamily="34" charset="0"/>
              </a:rPr>
              <a:t>典型测试用例模板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#</a:t>
            </a:r>
            <a:r>
              <a:rPr lang="zh-CN" altLang="en-US" dirty="0" smtClean="0"/>
              <a:t>待补充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70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创建测试用例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点击</a:t>
            </a:r>
            <a:r>
              <a:rPr lang="en-US" altLang="zh-CN" b="1" dirty="0" smtClean="0"/>
              <a:t>Filename</a:t>
            </a:r>
            <a:r>
              <a:rPr lang="zh-CN" altLang="en-US" dirty="0" smtClean="0"/>
              <a:t>右侧的小方框，定义脚本名称以及选择保存路径。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altLang="zh-CN" dirty="0"/>
              <a:t>ew Test </a:t>
            </a:r>
            <a:r>
              <a:rPr lang="en-US" altLang="zh-CN" dirty="0" smtClean="0"/>
              <a:t>Case – File Name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" y="1752600"/>
            <a:ext cx="4099719" cy="253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276599"/>
            <a:ext cx="4495800" cy="2621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40786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zh-CN" altLang="en-US" sz="3200" dirty="0" smtClean="0">
                <a:cs typeface="Arial" pitchFamily="34" charset="0"/>
              </a:rPr>
              <a:t>可选脚本配置</a:t>
            </a:r>
            <a:endParaRPr lang="en-GB" altLang="en-US" sz="3200" dirty="0" smtClean="0">
              <a:cs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667001"/>
          </a:xfrm>
        </p:spPr>
        <p:txBody>
          <a:bodyPr/>
          <a:lstStyle/>
          <a:p>
            <a:pPr marL="457200" indent="-457200"/>
            <a:r>
              <a:rPr lang="en-US" altLang="en-US" dirty="0" smtClean="0">
                <a:solidFill>
                  <a:schemeClr val="tx2"/>
                </a:solidFill>
                <a:cs typeface="Arial" pitchFamily="34" charset="0"/>
              </a:rPr>
              <a:t>Override RRC Band</a:t>
            </a:r>
          </a:p>
          <a:p>
            <a:pPr marL="457200" indent="-457200"/>
            <a:r>
              <a:rPr lang="en-US" altLang="en-US" dirty="0" smtClean="0">
                <a:solidFill>
                  <a:schemeClr val="tx2"/>
                </a:solidFill>
                <a:cs typeface="Arial" pitchFamily="34" charset="0"/>
              </a:rPr>
              <a:t>Override UE ETURA Capabilities</a:t>
            </a:r>
          </a:p>
          <a:p>
            <a:pPr marL="457200" indent="-457200"/>
            <a:r>
              <a:rPr lang="en-US" altLang="en-US" dirty="0" smtClean="0">
                <a:solidFill>
                  <a:schemeClr val="tx2"/>
                </a:solidFill>
                <a:cs typeface="Arial" pitchFamily="34" charset="0"/>
              </a:rPr>
              <a:t>Configure Uplink Timing</a:t>
            </a:r>
          </a:p>
          <a:p>
            <a:pPr marL="457200" indent="-457200"/>
            <a:r>
              <a:rPr lang="zh-CN" altLang="en-US" dirty="0" smtClean="0">
                <a:solidFill>
                  <a:schemeClr val="tx2"/>
                </a:solidFill>
                <a:cs typeface="Arial" pitchFamily="34" charset="0"/>
              </a:rPr>
              <a:t>常用</a:t>
            </a:r>
            <a:r>
              <a:rPr lang="en-US" altLang="en-US" dirty="0" smtClean="0">
                <a:solidFill>
                  <a:schemeClr val="tx2"/>
                </a:solidFill>
                <a:cs typeface="Arial" pitchFamily="34" charset="0"/>
              </a:rPr>
              <a:t>SETP</a:t>
            </a:r>
            <a:r>
              <a:rPr lang="zh-CN" altLang="en-US" dirty="0" smtClean="0">
                <a:solidFill>
                  <a:schemeClr val="tx2"/>
                </a:solidFill>
                <a:cs typeface="Arial" pitchFamily="34" charset="0"/>
              </a:rPr>
              <a:t>命令</a:t>
            </a:r>
            <a:endParaRPr lang="en-US" altLang="zh-CN" dirty="0" smtClean="0">
              <a:solidFill>
                <a:schemeClr val="tx2"/>
              </a:solidFill>
              <a:cs typeface="Arial" pitchFamily="34" charset="0"/>
            </a:endParaRPr>
          </a:p>
          <a:p>
            <a:pPr marL="457200" indent="-457200"/>
            <a:r>
              <a:rPr lang="en-US" altLang="en-US" dirty="0" smtClean="0">
                <a:solidFill>
                  <a:schemeClr val="tx2"/>
                </a:solidFill>
                <a:cs typeface="Arial" pitchFamily="34" charset="0"/>
              </a:rPr>
              <a:t>Configure RRC Cell Selection</a:t>
            </a:r>
            <a:endParaRPr lang="en-US" altLang="en-US" dirty="0">
              <a:solidFill>
                <a:schemeClr val="tx2"/>
              </a:solidFill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79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Override RRC Band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TK599-C</a:t>
            </a:r>
            <a:r>
              <a:rPr lang="en-US" altLang="zh-CN" dirty="0" smtClean="0"/>
              <a:t> 400 </a:t>
            </a:r>
            <a:r>
              <a:rPr lang="en-US" altLang="zh-CN" dirty="0"/>
              <a:t>MHz - 4 GHz Multiband Radio (MBR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/>
              <a:t>The double height of this MBR imposes restriction for future </a:t>
            </a:r>
            <a:r>
              <a:rPr lang="en-US" altLang="zh-CN" dirty="0" smtClean="0"/>
              <a:t>expansion.</a:t>
            </a:r>
          </a:p>
          <a:p>
            <a:pPr lvl="1"/>
            <a:r>
              <a:rPr lang="en-US" altLang="zh-CN" dirty="0"/>
              <a:t>Manufacturing of this double height card is to be scaled </a:t>
            </a:r>
            <a:r>
              <a:rPr lang="en-US" altLang="zh-CN" dirty="0" smtClean="0"/>
              <a:t>down.</a:t>
            </a:r>
            <a:endParaRPr lang="en-US" altLang="zh-CN" dirty="0"/>
          </a:p>
          <a:p>
            <a:r>
              <a:rPr lang="en-US" altLang="zh-CN" b="1" dirty="0" smtClean="0"/>
              <a:t>TK600-C</a:t>
            </a:r>
            <a:r>
              <a:rPr lang="en-US" altLang="zh-CN" dirty="0" smtClean="0"/>
              <a:t> 400 </a:t>
            </a:r>
            <a:r>
              <a:rPr lang="en-US" altLang="zh-CN" dirty="0"/>
              <a:t>MHz - 4 GHz Compact MBR (C-MBR</a:t>
            </a:r>
            <a:r>
              <a:rPr lang="en-US" altLang="zh-CN" dirty="0" smtClean="0"/>
              <a:t>)</a:t>
            </a:r>
          </a:p>
          <a:p>
            <a:pPr lvl="1"/>
            <a:r>
              <a:rPr lang="en-US" dirty="0"/>
              <a:t>This is functionally equivalent to TK599-C, but is half the size, enabling up to 4 C-MBRs to be fitted in one chassis (i.e. 2CC CA, 4x4 MIMO</a:t>
            </a:r>
            <a:r>
              <a:rPr lang="en-US" dirty="0" smtClean="0"/>
              <a:t>).</a:t>
            </a:r>
          </a:p>
          <a:p>
            <a:r>
              <a:rPr lang="en-US" b="1" dirty="0" smtClean="0"/>
              <a:t>TK613-C</a:t>
            </a:r>
            <a:r>
              <a:rPr lang="en-US" dirty="0" smtClean="0"/>
              <a:t> 400 </a:t>
            </a:r>
            <a:r>
              <a:rPr lang="en-US" dirty="0"/>
              <a:t>MHz - 6 GHz (DL) </a:t>
            </a:r>
            <a:r>
              <a:rPr lang="en-US" dirty="0" smtClean="0"/>
              <a:t>MBR</a:t>
            </a:r>
          </a:p>
          <a:p>
            <a:pPr lvl="1"/>
            <a:r>
              <a:rPr lang="en-US" dirty="0"/>
              <a:t>This is the same size as TK599-C but includes support for up to 6 GHz </a:t>
            </a:r>
            <a:r>
              <a:rPr lang="en-US" dirty="0" smtClean="0"/>
              <a:t>Downlink.</a:t>
            </a:r>
          </a:p>
          <a:p>
            <a:pPr lvl="1"/>
            <a:r>
              <a:rPr lang="en-US" dirty="0"/>
              <a:t>Order this card </a:t>
            </a:r>
            <a:r>
              <a:rPr lang="en-US" dirty="0" smtClean="0"/>
              <a:t>if </a:t>
            </a:r>
            <a:r>
              <a:rPr lang="en-US" dirty="0"/>
              <a:t>the customer requires 4 to 6 GHz support (LTE-U / LAA)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TM500 Radio Cards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8571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RRC Band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4292600" cy="5146675"/>
          </a:xfrm>
        </p:spPr>
        <p:txBody>
          <a:bodyPr/>
          <a:lstStyle/>
          <a:p>
            <a:r>
              <a:rPr lang="zh-CN" altLang="en-US" dirty="0"/>
              <a:t>功</a:t>
            </a:r>
            <a:r>
              <a:rPr lang="zh-CN" altLang="en-US" dirty="0" smtClean="0"/>
              <a:t>能：根据测试需求，自定义</a:t>
            </a:r>
            <a:r>
              <a:rPr lang="en-US" altLang="zh-CN" dirty="0" smtClean="0"/>
              <a:t>3GPP</a:t>
            </a:r>
            <a:r>
              <a:rPr lang="zh-CN" altLang="en-US" dirty="0" smtClean="0"/>
              <a:t>标准（</a:t>
            </a:r>
            <a:r>
              <a:rPr lang="en-US" altLang="zh-CN" dirty="0" smtClean="0"/>
              <a:t>TS36.101 Table 5.7.3-1</a:t>
            </a:r>
            <a:r>
              <a:rPr lang="zh-CN" altLang="en-US" dirty="0" smtClean="0"/>
              <a:t>）</a:t>
            </a:r>
            <a:r>
              <a:rPr lang="zh-CN" altLang="en-US" dirty="0"/>
              <a:t>频段</a:t>
            </a:r>
            <a:r>
              <a:rPr lang="zh-CN" altLang="en-US" dirty="0" smtClean="0"/>
              <a:t>或非标频段。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请置于测试脚本最开始的位置，即</a:t>
            </a:r>
            <a:r>
              <a:rPr lang="en-US" altLang="zh-CN" i="1" dirty="0" smtClean="0"/>
              <a:t>Configure Radio Contexts</a:t>
            </a:r>
            <a:r>
              <a:rPr lang="zh-CN" altLang="en-US" dirty="0" smtClean="0"/>
              <a:t>之前（如右图所示）。</a:t>
            </a:r>
            <a:endParaRPr lang="en-US" altLang="zh-CN" dirty="0" smtClean="0"/>
          </a:p>
          <a:p>
            <a:pPr lvl="1"/>
            <a:r>
              <a:rPr lang="zh-CN" altLang="en-US" dirty="0"/>
              <a:t>可</a:t>
            </a:r>
            <a:r>
              <a:rPr lang="zh-CN" altLang="en-US" dirty="0" smtClean="0"/>
              <a:t>以定义多个</a:t>
            </a:r>
            <a:r>
              <a:rPr lang="zh-CN" altLang="en-US" dirty="0"/>
              <a:t>标</a:t>
            </a:r>
            <a:r>
              <a:rPr lang="zh-CN" altLang="en-US" dirty="0" smtClean="0"/>
              <a:t>准或非标频段。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需要用单独的</a:t>
            </a:r>
            <a:r>
              <a:rPr lang="en-US" altLang="zh-CN" i="1" dirty="0" smtClean="0"/>
              <a:t>Activate Configuration</a:t>
            </a:r>
            <a:r>
              <a:rPr lang="zh-CN" altLang="en-US" dirty="0" smtClean="0"/>
              <a:t>激活配置（如右图所示）。</a:t>
            </a:r>
            <a:endParaRPr lang="en-US" altLang="zh-CN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9" y="1295399"/>
            <a:ext cx="4024313" cy="4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4250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RRC Band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en-US" altLang="zh-CN" dirty="0" smtClean="0"/>
              <a:t>Band 41</a:t>
            </a:r>
            <a:r>
              <a:rPr lang="zh-CN" altLang="en-US" dirty="0" smtClean="0"/>
              <a:t>为例。（</a:t>
            </a:r>
            <a:r>
              <a:rPr lang="zh-CN" altLang="en-US" i="1" dirty="0" smtClean="0"/>
              <a:t>注意：</a:t>
            </a:r>
            <a:r>
              <a:rPr lang="en-US" altLang="zh-CN" i="1" dirty="0" smtClean="0"/>
              <a:t>DL/UL Frequency start &amp; Bandwidth</a:t>
            </a:r>
            <a:r>
              <a:rPr lang="zh-CN" altLang="en-US" i="1" dirty="0" smtClean="0"/>
              <a:t>的单位是</a:t>
            </a:r>
            <a:r>
              <a:rPr lang="en-US" altLang="zh-CN" i="1" dirty="0" smtClean="0"/>
              <a:t>100 KHz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Edit RRC bands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77086"/>
            <a:ext cx="4160837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570" y="1752600"/>
            <a:ext cx="4054475" cy="252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570" y="3886200"/>
            <a:ext cx="4038600" cy="2581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9271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RRC Band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TS36.101 v13.3.0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9" y="1262038"/>
            <a:ext cx="6215061" cy="511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2756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RRC Band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TS36.101 </a:t>
            </a:r>
            <a:r>
              <a:rPr lang="en-US" dirty="0" smtClean="0"/>
              <a:t>v13.3.0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1447800"/>
            <a:ext cx="662305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3347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</a:t>
            </a:r>
            <a:r>
              <a:rPr lang="en-US" dirty="0" smtClean="0"/>
              <a:t>UE EUTRA C</a:t>
            </a:r>
            <a:r>
              <a:rPr lang="en-US" altLang="zh-CN" dirty="0" smtClean="0"/>
              <a:t>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4368800" cy="5146675"/>
          </a:xfrm>
        </p:spPr>
        <p:txBody>
          <a:bodyPr/>
          <a:lstStyle/>
          <a:p>
            <a:r>
              <a:rPr lang="zh-CN" altLang="en-US" dirty="0"/>
              <a:t>功</a:t>
            </a:r>
            <a:r>
              <a:rPr lang="zh-CN" altLang="en-US" dirty="0" smtClean="0"/>
              <a:t>能：自定义</a:t>
            </a:r>
            <a:r>
              <a:rPr lang="en-US" altLang="zh-CN" dirty="0" smtClean="0"/>
              <a:t>UE</a:t>
            </a:r>
            <a:r>
              <a:rPr lang="zh-CN" altLang="en-US" dirty="0" smtClean="0"/>
              <a:t>上报的</a:t>
            </a:r>
            <a:r>
              <a:rPr lang="en-US" altLang="zh-CN" dirty="0" smtClean="0"/>
              <a:t>EUTRA</a:t>
            </a:r>
            <a:r>
              <a:rPr lang="zh-CN" altLang="en-US" dirty="0" smtClean="0"/>
              <a:t>，也可以自定义</a:t>
            </a:r>
            <a:r>
              <a:rPr lang="en-US" altLang="zh-CN" dirty="0" smtClean="0"/>
              <a:t>UTRA/GERAN_CS/GERAN_PS/CDMA2000</a:t>
            </a:r>
            <a:r>
              <a:rPr lang="zh-CN" altLang="en-US" dirty="0" smtClean="0"/>
              <a:t>能力。</a:t>
            </a:r>
            <a:endParaRPr lang="en-US" altLang="zh-CN" dirty="0" smtClean="0"/>
          </a:p>
          <a:p>
            <a:pPr lvl="1"/>
            <a:r>
              <a:rPr lang="zh-CN" altLang="en-US" dirty="0"/>
              <a:t>建</a:t>
            </a:r>
            <a:r>
              <a:rPr lang="zh-CN" altLang="en-US" dirty="0" smtClean="0"/>
              <a:t>议置于紧跟</a:t>
            </a:r>
            <a:r>
              <a:rPr lang="en-US" altLang="zh-CN" i="1" dirty="0" smtClean="0"/>
              <a:t>Select UEs</a:t>
            </a:r>
            <a:r>
              <a:rPr lang="zh-CN" altLang="en-US" dirty="0" smtClean="0"/>
              <a:t>之后（如右图所示）。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EUTRA -&gt; </a:t>
            </a:r>
            <a:r>
              <a:rPr lang="en-US" altLang="zh-CN" dirty="0" err="1" smtClean="0"/>
              <a:t>UECapabilityString</a:t>
            </a:r>
            <a:endParaRPr lang="en-US" altLang="zh-CN" dirty="0" smtClean="0"/>
          </a:p>
          <a:p>
            <a:pPr lvl="2"/>
            <a:r>
              <a:rPr lang="en-US" altLang="zh-CN" i="1" dirty="0" err="1" smtClean="0"/>
              <a:t>accessStratumRelease</a:t>
            </a:r>
            <a:r>
              <a:rPr lang="zh-CN" altLang="en-US" dirty="0" smtClean="0"/>
              <a:t>与脚本属性配置的</a:t>
            </a:r>
            <a:r>
              <a:rPr lang="en-US" altLang="zh-CN" dirty="0" smtClean="0"/>
              <a:t>RRC</a:t>
            </a:r>
            <a:r>
              <a:rPr lang="zh-CN" altLang="en-US" dirty="0" smtClean="0"/>
              <a:t>属性最好一致。</a:t>
            </a:r>
            <a:endParaRPr lang="en-US" altLang="zh-CN" dirty="0" smtClean="0"/>
          </a:p>
          <a:p>
            <a:pPr marL="1047750" lvl="2" indent="0">
              <a:buNone/>
            </a:pPr>
            <a:endParaRPr lang="en-US" altLang="zh-CN" dirty="0"/>
          </a:p>
          <a:p>
            <a:pPr marL="1047750" lvl="2" indent="0">
              <a:buNone/>
            </a:pPr>
            <a:endParaRPr lang="en-US" altLang="zh-CN" dirty="0" smtClean="0"/>
          </a:p>
          <a:p>
            <a:pPr marL="1047750" lvl="2" indent="0">
              <a:buNone/>
            </a:pPr>
            <a:endParaRPr lang="en-US" altLang="zh-CN" dirty="0" smtClean="0"/>
          </a:p>
          <a:p>
            <a:pPr lvl="2"/>
            <a:r>
              <a:rPr lang="en-US" altLang="zh-CN" i="1" dirty="0" err="1" smtClean="0"/>
              <a:t>ue</a:t>
            </a:r>
            <a:r>
              <a:rPr lang="en-US" altLang="zh-CN" i="1" dirty="0" smtClean="0"/>
              <a:t>-Category</a:t>
            </a:r>
            <a:r>
              <a:rPr lang="zh-CN" altLang="en-US" dirty="0" smtClean="0"/>
              <a:t>与</a:t>
            </a:r>
            <a:r>
              <a:rPr lang="en-US" altLang="zh-CN" i="1" dirty="0" smtClean="0"/>
              <a:t>Configure PHY Capabilities</a:t>
            </a:r>
            <a:r>
              <a:rPr lang="zh-CN" altLang="en-US" dirty="0" smtClean="0"/>
              <a:t>配置的</a:t>
            </a:r>
            <a:r>
              <a:rPr lang="en-US" altLang="zh-CN" dirty="0"/>
              <a:t>DL/UL UE </a:t>
            </a:r>
            <a:r>
              <a:rPr lang="en-US" altLang="zh-CN" dirty="0" smtClean="0"/>
              <a:t>Category</a:t>
            </a:r>
            <a:r>
              <a:rPr lang="zh-CN" altLang="en-US" dirty="0" smtClean="0"/>
              <a:t>最好一致。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</a:t>
            </a:r>
            <a:r>
              <a:rPr lang="en-US" altLang="zh-CN" dirty="0" smtClean="0"/>
              <a:t>verview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99" y="1295400"/>
            <a:ext cx="4024313" cy="413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267200"/>
            <a:ext cx="2392363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9186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UE EUTRA C</a:t>
            </a:r>
            <a:r>
              <a:rPr lang="en-US" altLang="zh-CN" dirty="0"/>
              <a:t>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4292600" cy="5146675"/>
          </a:xfrm>
        </p:spPr>
        <p:txBody>
          <a:bodyPr/>
          <a:lstStyle/>
          <a:p>
            <a:r>
              <a:rPr lang="zh-CN" altLang="en-US" sz="1800" dirty="0" smtClean="0"/>
              <a:t>直接点击</a:t>
            </a:r>
            <a:r>
              <a:rPr lang="en-US" altLang="zh-CN" sz="1800" i="1" dirty="0" err="1" smtClean="0"/>
              <a:t>UECapabilityString</a:t>
            </a:r>
            <a:r>
              <a:rPr lang="zh-CN" altLang="en-US" sz="1800" dirty="0" smtClean="0"/>
              <a:t>右侧的小方框编辑生成新的码流；或者是先</a:t>
            </a:r>
            <a:r>
              <a:rPr lang="zh-CN" altLang="en-US" sz="1800" dirty="0"/>
              <a:t>填</a:t>
            </a:r>
            <a:r>
              <a:rPr lang="zh-CN" altLang="en-US" sz="1800" dirty="0" smtClean="0"/>
              <a:t>入已有的码流，然后再点击小方框，从而基于当前码流生成新的码流。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Edit RAT container list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21093"/>
            <a:ext cx="3795713" cy="3903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18315"/>
            <a:ext cx="3595687" cy="266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886200"/>
            <a:ext cx="3617274" cy="252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822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Uplink Timing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背景介绍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同一射频卡上的所有</a:t>
            </a:r>
            <a:r>
              <a:rPr lang="en-US" altLang="zh-CN" dirty="0" smtClean="0"/>
              <a:t>UE</a:t>
            </a:r>
            <a:r>
              <a:rPr lang="zh-CN" altLang="en-US" dirty="0" smtClean="0"/>
              <a:t>运用相同的</a:t>
            </a:r>
            <a:r>
              <a:rPr lang="en-US" altLang="zh-CN" dirty="0" smtClean="0"/>
              <a:t>Uplink Timing</a:t>
            </a:r>
            <a:r>
              <a:rPr lang="zh-CN" altLang="en-US" dirty="0" smtClean="0"/>
              <a:t>。</a:t>
            </a:r>
            <a:endParaRPr lang="en-US" dirty="0" smtClean="0"/>
          </a:p>
          <a:p>
            <a:pPr lvl="1"/>
            <a:r>
              <a:rPr lang="en-US" dirty="0" smtClean="0"/>
              <a:t>TM500</a:t>
            </a:r>
            <a:r>
              <a:rPr lang="zh-CN" altLang="en-US" dirty="0" smtClean="0"/>
              <a:t>默认的</a:t>
            </a:r>
            <a:r>
              <a:rPr lang="en-US" altLang="zh-CN" dirty="0" smtClean="0"/>
              <a:t>TA (Timing Advance MAC CE)</a:t>
            </a:r>
            <a:r>
              <a:rPr lang="zh-CN" altLang="en-US" dirty="0" smtClean="0"/>
              <a:t>处理机制：每张射频卡收到的第一个</a:t>
            </a:r>
            <a:r>
              <a:rPr lang="en-US" altLang="zh-CN" dirty="0" smtClean="0"/>
              <a:t>TA MAC CE</a:t>
            </a:r>
            <a:r>
              <a:rPr lang="zh-CN" altLang="en-US" dirty="0" smtClean="0"/>
              <a:t>（不论是哪个</a:t>
            </a:r>
            <a:r>
              <a:rPr lang="en-US" altLang="zh-CN" dirty="0" smtClean="0"/>
              <a:t>UE</a:t>
            </a:r>
            <a:r>
              <a:rPr lang="zh-CN" altLang="en-US" dirty="0" smtClean="0"/>
              <a:t>），将运用于该射频卡上的所有</a:t>
            </a:r>
            <a:r>
              <a:rPr lang="en-US" altLang="zh-CN" dirty="0" smtClean="0"/>
              <a:t>UE</a:t>
            </a:r>
            <a:r>
              <a:rPr lang="zh-CN" altLang="en-US" dirty="0" smtClean="0"/>
              <a:t>；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将忽略后续收到的所有</a:t>
            </a:r>
            <a:r>
              <a:rPr lang="en-US" altLang="zh-CN" dirty="0" smtClean="0"/>
              <a:t>TA MAC CE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功能：配置射频卡上所有</a:t>
            </a:r>
            <a:r>
              <a:rPr lang="en-US" altLang="zh-CN" dirty="0" smtClean="0"/>
              <a:t>UE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Uplink Timing</a:t>
            </a:r>
            <a:r>
              <a:rPr lang="zh-CN" altLang="en-US" dirty="0" smtClean="0"/>
              <a:t>为某一固定值或是跟踪某一</a:t>
            </a:r>
            <a:r>
              <a:rPr lang="en-US" altLang="zh-CN" dirty="0" smtClean="0"/>
              <a:t>UE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TA MAC CE</a:t>
            </a:r>
            <a:r>
              <a:rPr lang="zh-CN" altLang="en-US" dirty="0" smtClean="0"/>
              <a:t>做动态调整。</a:t>
            </a:r>
            <a:endParaRPr lang="en-US" altLang="zh-CN" dirty="0" smtClean="0"/>
          </a:p>
          <a:p>
            <a:r>
              <a:rPr lang="zh-CN" altLang="en-US" dirty="0"/>
              <a:t>建</a:t>
            </a:r>
            <a:r>
              <a:rPr lang="zh-CN" altLang="en-US" dirty="0" smtClean="0"/>
              <a:t>议置于</a:t>
            </a:r>
            <a:r>
              <a:rPr lang="en-US" altLang="zh-CN" i="1" dirty="0" smtClean="0"/>
              <a:t>SETP</a:t>
            </a:r>
            <a:r>
              <a:rPr lang="zh-CN" altLang="en-US" dirty="0" smtClean="0"/>
              <a:t>命令之后，</a:t>
            </a:r>
            <a:r>
              <a:rPr lang="en-US" altLang="zh-CN" i="1" dirty="0" smtClean="0"/>
              <a:t>Start RDA Test Case</a:t>
            </a:r>
            <a:r>
              <a:rPr lang="zh-CN" altLang="en-US" dirty="0" smtClean="0"/>
              <a:t>之前（请参阅下一页截图）。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712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Uplink Timing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altLang="zh-CN" dirty="0" smtClean="0"/>
              <a:t>onfigurations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4024313" cy="403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06" y="1219200"/>
            <a:ext cx="4160837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73" y="4123796"/>
            <a:ext cx="4152370" cy="20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286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创建测试用例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Description</a:t>
            </a:r>
            <a:r>
              <a:rPr lang="zh-CN" altLang="en-US" dirty="0" smtClean="0"/>
              <a:t>自动更新为脚本文件名。</a:t>
            </a:r>
            <a:endParaRPr lang="en-US" altLang="zh-CN" dirty="0" smtClean="0"/>
          </a:p>
          <a:p>
            <a:r>
              <a:rPr lang="zh-CN" altLang="en-US" dirty="0"/>
              <a:t>选择</a:t>
            </a:r>
            <a:r>
              <a:rPr lang="en-US" altLang="zh-CN" b="1" dirty="0" smtClean="0"/>
              <a:t>Test Mode</a:t>
            </a:r>
            <a:r>
              <a:rPr lang="zh-CN" altLang="en-US" dirty="0" smtClean="0"/>
              <a:t>为</a:t>
            </a:r>
            <a:r>
              <a:rPr lang="en-US" altLang="zh-CN" b="1" dirty="0" smtClean="0"/>
              <a:t>MTS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根</a:t>
            </a:r>
            <a:r>
              <a:rPr lang="zh-CN" altLang="en-US" dirty="0" smtClean="0"/>
              <a:t>据测试需求，配置相应</a:t>
            </a:r>
            <a:r>
              <a:rPr lang="zh-CN" altLang="en-US" dirty="0"/>
              <a:t>的</a:t>
            </a:r>
            <a:r>
              <a:rPr lang="en-US" altLang="zh-CN" b="1" dirty="0" smtClean="0"/>
              <a:t>Support CRs</a:t>
            </a:r>
            <a:r>
              <a:rPr lang="en-US" altLang="zh-CN" dirty="0" smtClean="0"/>
              <a:t> (L2/RRC/NAS).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altLang="zh-CN" dirty="0"/>
              <a:t>ew Test Case </a:t>
            </a:r>
            <a:r>
              <a:rPr lang="en-US" altLang="zh-CN" dirty="0" smtClean="0"/>
              <a:t>– Test Mode/Support CRs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2535902"/>
            <a:ext cx="4114800" cy="2548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10000"/>
            <a:ext cx="4183598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902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Uplink Timing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请参阅</a:t>
            </a:r>
            <a:r>
              <a:rPr lang="en-US" altLang="zh-CN" dirty="0"/>
              <a:t>Command Reference Manual (</a:t>
            </a:r>
            <a:r>
              <a:rPr lang="en-US" altLang="zh-CN" i="1" dirty="0"/>
              <a:t>TM500LTE_CommandReference.pdf</a:t>
            </a:r>
            <a:r>
              <a:rPr lang="en-US" altLang="zh-CN" dirty="0"/>
              <a:t>) </a:t>
            </a:r>
            <a:r>
              <a:rPr lang="en-US" altLang="zh-CN" b="1" i="1" dirty="0" err="1" smtClean="0"/>
              <a:t>PhyConfigUlTiming</a:t>
            </a:r>
            <a:r>
              <a:rPr lang="zh-CN" altLang="en-US" dirty="0" smtClean="0"/>
              <a:t>章节了解更多细节。</a:t>
            </a:r>
            <a:endParaRPr lang="en-US" altLang="zh-CN" dirty="0" smtClean="0"/>
          </a:p>
          <a:p>
            <a:r>
              <a:rPr lang="en-US" dirty="0" smtClean="0"/>
              <a:t>Uplink Timing Operation 6 </a:t>
            </a:r>
            <a:r>
              <a:rPr lang="en-US" i="1" dirty="0" smtClean="0"/>
              <a:t>(Follow timing adjust for UE)</a:t>
            </a:r>
            <a:r>
              <a:rPr lang="zh-CN" altLang="en-US" dirty="0" smtClean="0"/>
              <a:t>相对用得较多。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UL </a:t>
            </a:r>
            <a:r>
              <a:rPr lang="en-US" altLang="zh-CN" dirty="0" smtClean="0"/>
              <a:t>Timing Operation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1" y="3048000"/>
            <a:ext cx="698817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3689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SETP</a:t>
            </a:r>
            <a:r>
              <a:rPr lang="zh-CN" altLang="en-US" dirty="0"/>
              <a:t>命令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建议把</a:t>
            </a:r>
            <a:r>
              <a:rPr lang="en-US" i="1" dirty="0"/>
              <a:t>SETP</a:t>
            </a:r>
            <a:r>
              <a:rPr lang="zh-CN" altLang="en-US" dirty="0"/>
              <a:t>命令置于紧跟</a:t>
            </a:r>
            <a:r>
              <a:rPr lang="en-US" altLang="zh-CN" i="1" dirty="0"/>
              <a:t>Configure Radio Context</a:t>
            </a:r>
            <a:r>
              <a:rPr lang="zh-CN" altLang="en-US" dirty="0"/>
              <a:t>之后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对于</a:t>
            </a:r>
            <a:r>
              <a:rPr lang="en-US" altLang="zh-CN" dirty="0" smtClean="0"/>
              <a:t>L1 SETP</a:t>
            </a:r>
            <a:r>
              <a:rPr lang="zh-CN" altLang="en-US" dirty="0" smtClean="0"/>
              <a:t>命令（</a:t>
            </a:r>
            <a:r>
              <a:rPr lang="en-US" altLang="zh-CN" dirty="0" smtClean="0"/>
              <a:t>FORW L1</a:t>
            </a:r>
            <a:r>
              <a:rPr lang="zh-CN" altLang="en-US" dirty="0" smtClean="0"/>
              <a:t>），需要与</a:t>
            </a:r>
            <a:r>
              <a:rPr lang="en-US" altLang="zh-CN" dirty="0" smtClean="0"/>
              <a:t>SETRADIOCONTEXT </a:t>
            </a:r>
            <a:r>
              <a:rPr lang="zh-CN" altLang="en-US" dirty="0" smtClean="0"/>
              <a:t>（</a:t>
            </a:r>
            <a:r>
              <a:rPr lang="en-US" dirty="0"/>
              <a:t> </a:t>
            </a:r>
            <a:r>
              <a:rPr lang="en-US" i="1" dirty="0"/>
              <a:t>FORW </a:t>
            </a:r>
            <a:r>
              <a:rPr lang="en-US" i="1" dirty="0" smtClean="0"/>
              <a:t>L1 SETRADIOCONTEXT &lt;Radio Context&gt;</a:t>
            </a:r>
            <a:r>
              <a:rPr lang="zh-CN" altLang="en-US" dirty="0" smtClean="0"/>
              <a:t>）配合使用，以指定该</a:t>
            </a:r>
            <a:r>
              <a:rPr lang="en-US" altLang="zh-CN" dirty="0" smtClean="0"/>
              <a:t>L1 SETP</a:t>
            </a:r>
            <a:r>
              <a:rPr lang="zh-CN" altLang="en-US" dirty="0" smtClean="0"/>
              <a:t>命令运用于哪个</a:t>
            </a:r>
            <a:r>
              <a:rPr lang="en-US" altLang="zh-CN" dirty="0" smtClean="0"/>
              <a:t>Radio Context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</a:t>
            </a:r>
            <a:r>
              <a:rPr lang="en-US" altLang="zh-CN" dirty="0"/>
              <a:t>L1 </a:t>
            </a:r>
            <a:r>
              <a:rPr lang="en-US" altLang="zh-CN" dirty="0" smtClean="0"/>
              <a:t>SETRADIOCONTEXT</a:t>
            </a:r>
            <a:r>
              <a:rPr lang="zh-CN" altLang="en-US" dirty="0" smtClean="0"/>
              <a:t>缺失的话，那么</a:t>
            </a:r>
            <a:r>
              <a:rPr lang="en-US" altLang="zh-CN" dirty="0" smtClean="0"/>
              <a:t>L1 SETP</a:t>
            </a:r>
            <a:r>
              <a:rPr lang="zh-CN" altLang="en-US" dirty="0" smtClean="0"/>
              <a:t>命令默认只运用于第一个</a:t>
            </a:r>
            <a:r>
              <a:rPr lang="en-US" altLang="zh-CN" dirty="0" smtClean="0"/>
              <a:t>Radio Context.</a:t>
            </a:r>
          </a:p>
          <a:p>
            <a:pPr lvl="1"/>
            <a:r>
              <a:rPr lang="zh-CN" altLang="en-US" dirty="0"/>
              <a:t>对</a:t>
            </a:r>
            <a:r>
              <a:rPr lang="zh-CN" altLang="en-US" dirty="0" smtClean="0"/>
              <a:t>于多小区测试环境，需要分别用</a:t>
            </a:r>
            <a:r>
              <a:rPr lang="en-US" altLang="zh-CN" i="1" dirty="0" smtClean="0"/>
              <a:t>SETRADIOCONTEXT</a:t>
            </a:r>
            <a:r>
              <a:rPr lang="zh-CN" altLang="en-US" dirty="0" smtClean="0"/>
              <a:t>指定后续</a:t>
            </a:r>
            <a:r>
              <a:rPr lang="en-US" altLang="zh-CN" dirty="0" smtClean="0"/>
              <a:t>L1 SETP</a:t>
            </a:r>
            <a:r>
              <a:rPr lang="zh-CN" altLang="en-US" dirty="0" smtClean="0"/>
              <a:t>命令适用于每一个小区。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L1 SETP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Command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3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常用</a:t>
            </a:r>
            <a:r>
              <a:rPr lang="en-US" altLang="zh-CN" dirty="0" smtClean="0"/>
              <a:t>SETP</a:t>
            </a:r>
            <a:r>
              <a:rPr lang="zh-CN" altLang="en-US" dirty="0" smtClean="0"/>
              <a:t>命令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命令：</a:t>
            </a:r>
            <a:r>
              <a:rPr lang="en-US" altLang="zh-CN" sz="2000" dirty="0"/>
              <a:t> </a:t>
            </a:r>
            <a:r>
              <a:rPr lang="en-US" altLang="zh-CN" sz="2000" i="1" dirty="0"/>
              <a:t>FORW L1 SETFLAGUSENCCEI 1</a:t>
            </a:r>
            <a:endParaRPr lang="en-US" altLang="zh-CN" sz="2000" i="1" dirty="0" smtClean="0"/>
          </a:p>
          <a:p>
            <a:r>
              <a:rPr lang="zh-CN" altLang="en-US" sz="2000" dirty="0" smtClean="0"/>
              <a:t>对于</a:t>
            </a:r>
            <a:r>
              <a:rPr lang="en-US" altLang="zh-CN" sz="2000" dirty="0" smtClean="0"/>
              <a:t>TDD LTE</a:t>
            </a:r>
            <a:r>
              <a:rPr lang="zh-CN" altLang="en-US" sz="2000" dirty="0" smtClean="0"/>
              <a:t>且</a:t>
            </a:r>
            <a:r>
              <a:rPr lang="en-US" altLang="zh-CN" sz="2000" dirty="0" smtClean="0"/>
              <a:t>UE</a:t>
            </a:r>
            <a:r>
              <a:rPr lang="zh-CN" altLang="en-US" sz="2000" dirty="0"/>
              <a:t>配</a:t>
            </a:r>
            <a:r>
              <a:rPr lang="zh-CN" altLang="en-US" sz="2000" dirty="0" smtClean="0"/>
              <a:t>置的</a:t>
            </a:r>
            <a:r>
              <a:rPr lang="en-US" altLang="zh-CN" sz="2000" i="1" dirty="0" err="1" smtClean="0"/>
              <a:t>tdd-AckNackFeedbackMode</a:t>
            </a:r>
            <a:r>
              <a:rPr lang="zh-CN" altLang="en-US" sz="2000" dirty="0" smtClean="0"/>
              <a:t>为</a:t>
            </a:r>
            <a:r>
              <a:rPr lang="en-US" altLang="zh-CN" sz="2000" i="1" dirty="0"/>
              <a:t>multiplexing</a:t>
            </a:r>
            <a:r>
              <a:rPr lang="zh-CN" altLang="en-US" sz="2000" dirty="0" smtClean="0"/>
              <a:t>时，请根据</a:t>
            </a:r>
            <a:r>
              <a:rPr lang="en-US" altLang="zh-CN" sz="2000" dirty="0" err="1" smtClean="0"/>
              <a:t>eNB</a:t>
            </a:r>
            <a:r>
              <a:rPr lang="zh-CN" altLang="en-US" sz="2000" dirty="0" smtClean="0"/>
              <a:t>的具体实现，确认是否需要在脚本添加此</a:t>
            </a:r>
            <a:r>
              <a:rPr lang="en-US" altLang="zh-CN" sz="2000" dirty="0" smtClean="0"/>
              <a:t>SETP</a:t>
            </a:r>
            <a:r>
              <a:rPr lang="zh-CN" altLang="en-US" sz="2000" dirty="0" smtClean="0"/>
              <a:t>命令。</a:t>
            </a:r>
            <a:endParaRPr lang="en-US" sz="20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SetFlagUseNCCEi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308382"/>
            <a:ext cx="6324600" cy="4091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58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SETP</a:t>
            </a:r>
            <a:r>
              <a:rPr lang="zh-CN" altLang="en-US" dirty="0"/>
              <a:t>命令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以三小区添加</a:t>
            </a:r>
            <a:r>
              <a:rPr lang="en-US" altLang="zh-CN" dirty="0" smtClean="0"/>
              <a:t>L1 SETP</a:t>
            </a:r>
            <a:r>
              <a:rPr lang="zh-CN" altLang="en-US" dirty="0" smtClean="0"/>
              <a:t>命令为例。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SetFlagUseNCCEi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0467"/>
            <a:ext cx="3886200" cy="4384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43290"/>
            <a:ext cx="3371850" cy="233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133" y="4038600"/>
            <a:ext cx="3371850" cy="233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618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SETP</a:t>
            </a:r>
            <a:r>
              <a:rPr lang="zh-CN" altLang="en-US" dirty="0"/>
              <a:t>命令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命</a:t>
            </a:r>
            <a:r>
              <a:rPr lang="zh-CN" altLang="en-US" dirty="0" smtClean="0"/>
              <a:t>令：</a:t>
            </a:r>
            <a:r>
              <a:rPr lang="en-US" altLang="zh-CN" i="1" dirty="0"/>
              <a:t> SETP RRC_PUCCH_CLOSE_LOOP_POWER_CONTROL 0</a:t>
            </a:r>
            <a:endParaRPr lang="en-US" altLang="zh-CN" dirty="0" smtClean="0"/>
          </a:p>
          <a:p>
            <a:r>
              <a:rPr lang="zh-CN" altLang="en-US" dirty="0" smtClean="0"/>
              <a:t>功能：关闭上行</a:t>
            </a:r>
            <a:r>
              <a:rPr lang="en-US" altLang="zh-CN" dirty="0" smtClean="0"/>
              <a:t>PUCCH/PUSCH</a:t>
            </a:r>
            <a:r>
              <a:rPr lang="zh-CN" altLang="en-US" dirty="0" smtClean="0"/>
              <a:t>闭环功控，</a:t>
            </a:r>
            <a:r>
              <a:rPr lang="en-US" altLang="zh-CN" dirty="0" smtClean="0"/>
              <a:t>UE</a:t>
            </a:r>
            <a:r>
              <a:rPr lang="zh-CN" altLang="en-US" dirty="0" smtClean="0"/>
              <a:t>将忽略收到的所有</a:t>
            </a:r>
            <a:r>
              <a:rPr lang="en-US" altLang="zh-CN" dirty="0" smtClean="0"/>
              <a:t>TPC</a:t>
            </a:r>
            <a:r>
              <a:rPr lang="zh-CN" altLang="en-US" dirty="0" smtClean="0"/>
              <a:t>，不做任何上行功率调整。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RRC_PUCCH_CLOSE_LOOP_POWER_CONTROL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33" y="2514600"/>
            <a:ext cx="4519613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66" y="3660680"/>
            <a:ext cx="3979334" cy="275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29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SETP</a:t>
            </a:r>
            <a:r>
              <a:rPr lang="zh-CN" altLang="en-US" dirty="0"/>
              <a:t>命令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命令：</a:t>
            </a:r>
            <a:r>
              <a:rPr lang="en-US" altLang="zh-CN" i="1" dirty="0"/>
              <a:t>SETP RRC_TEST_ENABLE_UL_TIME_ALIGN_TIMER </a:t>
            </a:r>
            <a:r>
              <a:rPr lang="en-US" altLang="zh-CN" i="1" dirty="0" smtClean="0"/>
              <a:t>0</a:t>
            </a:r>
          </a:p>
          <a:p>
            <a:r>
              <a:rPr lang="zh-CN" altLang="en-US" dirty="0"/>
              <a:t>功</a:t>
            </a:r>
            <a:r>
              <a:rPr lang="zh-CN" altLang="en-US" dirty="0" smtClean="0"/>
              <a:t>能：</a:t>
            </a:r>
            <a:r>
              <a:rPr lang="en-US" altLang="zh-CN" dirty="0" smtClean="0"/>
              <a:t>TA</a:t>
            </a:r>
            <a:r>
              <a:rPr lang="zh-CN" altLang="en-US" dirty="0"/>
              <a:t>超</a:t>
            </a:r>
            <a:r>
              <a:rPr lang="zh-CN" altLang="en-US" dirty="0" smtClean="0"/>
              <a:t>时以后，</a:t>
            </a:r>
            <a:r>
              <a:rPr lang="en-US" altLang="zh-CN" dirty="0" smtClean="0"/>
              <a:t>UE</a:t>
            </a:r>
            <a:r>
              <a:rPr lang="zh-CN" altLang="en-US" dirty="0" smtClean="0"/>
              <a:t>将释放</a:t>
            </a:r>
            <a:r>
              <a:rPr lang="en-US" altLang="zh-CN" dirty="0" smtClean="0"/>
              <a:t>CQI/SRS/SR</a:t>
            </a:r>
            <a:r>
              <a:rPr lang="zh-CN" altLang="en-US" dirty="0" smtClean="0"/>
              <a:t>资源但不发起</a:t>
            </a:r>
            <a:r>
              <a:rPr lang="en-US" altLang="zh-CN" dirty="0" smtClean="0"/>
              <a:t>RACH.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RRC_TEST_ENABLE_UL_TIME_ALIGN_TIMER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0800"/>
            <a:ext cx="45339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92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SETP</a:t>
            </a:r>
            <a:r>
              <a:rPr lang="zh-CN" altLang="en-US" dirty="0"/>
              <a:t>命令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命令：</a:t>
            </a:r>
            <a:r>
              <a:rPr lang="en-US" altLang="zh-CN" dirty="0"/>
              <a:t> </a:t>
            </a:r>
            <a:r>
              <a:rPr lang="en-US" altLang="zh-CN" i="1" dirty="0"/>
              <a:t>SETP RRC_TEST_IGNORE_IRLC_ERROR_IND </a:t>
            </a:r>
            <a:r>
              <a:rPr lang="en-US" altLang="zh-CN" i="1" dirty="0" smtClean="0"/>
              <a:t>1</a:t>
            </a:r>
          </a:p>
          <a:p>
            <a:r>
              <a:rPr lang="zh-CN" altLang="en-US" dirty="0" smtClean="0"/>
              <a:t>功能：上行</a:t>
            </a:r>
            <a:r>
              <a:rPr lang="en-US" altLang="zh-CN" dirty="0" smtClean="0"/>
              <a:t>RLC</a:t>
            </a:r>
            <a:r>
              <a:rPr lang="zh-CN" altLang="en-US" dirty="0" smtClean="0"/>
              <a:t>达到最大重传次数后，</a:t>
            </a:r>
            <a:r>
              <a:rPr lang="en-US" altLang="zh-CN" dirty="0" smtClean="0"/>
              <a:t>UE</a:t>
            </a:r>
            <a:r>
              <a:rPr lang="zh-CN" altLang="en-US" dirty="0"/>
              <a:t>不再</a:t>
            </a:r>
            <a:r>
              <a:rPr lang="zh-CN" altLang="en-US" dirty="0" smtClean="0"/>
              <a:t>发起</a:t>
            </a:r>
            <a:r>
              <a:rPr lang="en-US" altLang="zh-CN" dirty="0" smtClean="0"/>
              <a:t>RRC</a:t>
            </a:r>
            <a:r>
              <a:rPr lang="zh-CN" altLang="en-US" dirty="0" smtClean="0"/>
              <a:t>连接重建。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RRC_TEST_IGNORE_IRLC_ERROR_IND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62200"/>
            <a:ext cx="45339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833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RRC Cell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功能：强制</a:t>
            </a:r>
            <a:r>
              <a:rPr lang="en-US" altLang="zh-CN" dirty="0" smtClean="0"/>
              <a:t>UE</a:t>
            </a:r>
            <a:r>
              <a:rPr lang="zh-CN" altLang="en-US" dirty="0" smtClean="0"/>
              <a:t>接入时选择某个小区入网。</a:t>
            </a:r>
            <a:r>
              <a:rPr lang="zh-CN" altLang="en-US" dirty="0"/>
              <a:t>多小</a:t>
            </a:r>
            <a:r>
              <a:rPr lang="zh-CN" altLang="en-US" dirty="0" smtClean="0"/>
              <a:t>区测试场景时，如果小区间不相互重叠的话，可以通过配置</a:t>
            </a:r>
            <a:r>
              <a:rPr lang="en-US" altLang="zh-CN" dirty="0" smtClean="0"/>
              <a:t>Mobility Model</a:t>
            </a:r>
            <a:r>
              <a:rPr lang="zh-CN" altLang="en-US" dirty="0" smtClean="0"/>
              <a:t>来指定</a:t>
            </a:r>
            <a:r>
              <a:rPr lang="en-US" altLang="zh-CN" dirty="0" smtClean="0"/>
              <a:t>UE</a:t>
            </a:r>
            <a:r>
              <a:rPr lang="zh-CN" altLang="en-US" dirty="0" smtClean="0"/>
              <a:t>接入指定的小区。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286000"/>
            <a:ext cx="3429000" cy="1940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2" y="2994617"/>
            <a:ext cx="4024313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263664"/>
            <a:ext cx="3429000" cy="2167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0092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zh-CN" altLang="en-US" sz="3200" dirty="0" smtClean="0">
                <a:cs typeface="Arial" pitchFamily="34" charset="0"/>
              </a:rPr>
              <a:t>常见问题</a:t>
            </a:r>
            <a:endParaRPr lang="en-GB" altLang="en-US" sz="3200" dirty="0" smtClean="0">
              <a:cs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667001"/>
          </a:xfrm>
        </p:spPr>
        <p:txBody>
          <a:bodyPr/>
          <a:lstStyle/>
          <a:p>
            <a:pPr marL="457200" indent="-457200"/>
            <a:endParaRPr lang="en-US" altLang="en-US" dirty="0" smtClean="0">
              <a:solidFill>
                <a:schemeClr val="tx2"/>
              </a:solidFill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075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#</a:t>
            </a:r>
            <a:r>
              <a:rPr lang="zh-CN" altLang="en-US" dirty="0" smtClean="0"/>
              <a:t>待补充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13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</a:t>
            </a:r>
            <a:r>
              <a:rPr lang="zh-CN" altLang="en-US" dirty="0" smtClean="0"/>
              <a:t>建测试用例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更新</a:t>
            </a:r>
            <a:r>
              <a:rPr lang="zh-CN" altLang="en-US" dirty="0"/>
              <a:t>测</a:t>
            </a:r>
            <a:r>
              <a:rPr lang="zh-CN" altLang="en-US" dirty="0" smtClean="0"/>
              <a:t>试用例的第一个脚本的</a:t>
            </a:r>
            <a:r>
              <a:rPr lang="zh-CN" altLang="en-US" dirty="0"/>
              <a:t>默认</a:t>
            </a:r>
            <a:r>
              <a:rPr lang="zh-CN" altLang="en-US" dirty="0" smtClean="0"/>
              <a:t>名为</a:t>
            </a:r>
            <a:r>
              <a:rPr lang="en-US" altLang="zh-CN" b="1" dirty="0" err="1" smtClean="0"/>
              <a:t>Init</a:t>
            </a:r>
            <a:r>
              <a:rPr lang="en-US" altLang="zh-CN" dirty="0" err="1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altLang="zh-CN" dirty="0"/>
              <a:t>ew Test </a:t>
            </a:r>
            <a:r>
              <a:rPr lang="en-US" altLang="zh-CN" dirty="0" smtClean="0"/>
              <a:t>Case – </a:t>
            </a:r>
            <a:r>
              <a:rPr lang="en-US" altLang="zh-CN" dirty="0" err="1" smtClean="0"/>
              <a:t>Init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4100513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505200"/>
            <a:ext cx="4092575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25112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CN-006-OMM_Configurations.pptx</a:t>
            </a:r>
            <a:endParaRPr lang="en-US" dirty="0" smtClean="0"/>
          </a:p>
          <a:p>
            <a:r>
              <a:rPr lang="en-US" dirty="0" smtClean="0"/>
              <a:t>TM500LTE_CommandReference.pdf</a:t>
            </a:r>
          </a:p>
          <a:p>
            <a:r>
              <a:rPr lang="en-US" dirty="0"/>
              <a:t>TM500LTE_MTS.pdf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826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History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graphicFrame>
        <p:nvGraphicFramePr>
          <p:cNvPr id="7" name="Group 4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674271"/>
              </p:ext>
            </p:extLst>
          </p:nvPr>
        </p:nvGraphicFramePr>
        <p:xfrm>
          <a:off x="457200" y="1371600"/>
          <a:ext cx="8162925" cy="4881567"/>
        </p:xfrm>
        <a:graphic>
          <a:graphicData uri="http://schemas.openxmlformats.org/drawingml/2006/table">
            <a:tbl>
              <a:tblPr/>
              <a:tblGrid>
                <a:gridCol w="844550"/>
                <a:gridCol w="925513"/>
                <a:gridCol w="1250950"/>
                <a:gridCol w="1228725"/>
                <a:gridCol w="1274762"/>
                <a:gridCol w="2638425"/>
              </a:tblGrid>
              <a:tr h="56673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Version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Date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Author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Reviewed by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Approved by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Change history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0.1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15/05/2016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lein</a:t>
                      </a: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Jiang</a:t>
                      </a:r>
                      <a:endParaRPr kumimoji="0" lang="en-GB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Initial draft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0.2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29/05/2016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Klein Jiang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Reviewed by Corey/</a:t>
                      </a:r>
                      <a:r>
                        <a:rPr kumimoji="0" lang="en-US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Sining</a:t>
                      </a: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0.3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21/06/2016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Klein Jiang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Reviewed by Klein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3044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34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Cobham Wireless colours">
      <a:dk1>
        <a:srgbClr val="1E1E1E"/>
      </a:dk1>
      <a:lt1>
        <a:srgbClr val="FFFFFF"/>
      </a:lt1>
      <a:dk2>
        <a:srgbClr val="00A4F2"/>
      </a:dk2>
      <a:lt2>
        <a:srgbClr val="8996A0"/>
      </a:lt2>
      <a:accent1>
        <a:srgbClr val="00A8B4"/>
      </a:accent1>
      <a:accent2>
        <a:srgbClr val="FF7900"/>
      </a:accent2>
      <a:accent3>
        <a:srgbClr val="165788"/>
      </a:accent3>
      <a:accent4>
        <a:srgbClr val="181818"/>
      </a:accent4>
      <a:accent5>
        <a:srgbClr val="00A8B4"/>
      </a:accent5>
      <a:accent6>
        <a:srgbClr val="165788"/>
      </a:accent6>
      <a:hlink>
        <a:srgbClr val="00A4F2"/>
      </a:hlink>
      <a:folHlink>
        <a:srgbClr val="FF7900"/>
      </a:folHlink>
    </a:clrScheme>
    <a:fontScheme name="Cobham Group Slide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marL="180975" indent="-180975">
          <a:buClr>
            <a:srgbClr val="00A4F2"/>
          </a:buClr>
          <a:defRPr sz="2200" dirty="0" err="1" smtClean="0"/>
        </a:defPPr>
      </a:lstStyle>
    </a:txDef>
  </a:objectDefaults>
  <a:extraClrSchemeLst>
    <a:extraClrScheme>
      <a:clrScheme name="Cobham Group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3">
        <a:dk1>
          <a:srgbClr val="1E1E1E"/>
        </a:dk1>
        <a:lt1>
          <a:srgbClr val="FFFFFF"/>
        </a:lt1>
        <a:dk2>
          <a:srgbClr val="00A4F2"/>
        </a:dk2>
        <a:lt2>
          <a:srgbClr val="8996A0"/>
        </a:lt2>
        <a:accent1>
          <a:srgbClr val="00A4F2"/>
        </a:accent1>
        <a:accent2>
          <a:srgbClr val="44697D"/>
        </a:accent2>
        <a:accent3>
          <a:srgbClr val="FFFFFF"/>
        </a:accent3>
        <a:accent4>
          <a:srgbClr val="181818"/>
        </a:accent4>
        <a:accent5>
          <a:srgbClr val="AACFF7"/>
        </a:accent5>
        <a:accent6>
          <a:srgbClr val="3D5E71"/>
        </a:accent6>
        <a:hlink>
          <a:srgbClr val="AAA38E"/>
        </a:hlink>
        <a:folHlink>
          <a:srgbClr val="FF7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936</TotalTime>
  <Words>3838</Words>
  <Application>Microsoft Office PowerPoint</Application>
  <PresentationFormat>On-screen Show (4:3)</PresentationFormat>
  <Paragraphs>584</Paragraphs>
  <Slides>92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blank</vt:lpstr>
      <vt:lpstr>PowerPoint Presentation</vt:lpstr>
      <vt:lpstr>主要内容</vt:lpstr>
      <vt:lpstr>基本测试用例模板</vt:lpstr>
      <vt:lpstr>基本测试用例模板</vt:lpstr>
      <vt:lpstr>基本测试用例模板</vt:lpstr>
      <vt:lpstr>创建测试用例</vt:lpstr>
      <vt:lpstr>创建测试用例</vt:lpstr>
      <vt:lpstr>创建测试用例</vt:lpstr>
      <vt:lpstr>创建测试用例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测试脚本Init</vt:lpstr>
      <vt:lpstr>创建测试用例</vt:lpstr>
      <vt:lpstr>创建测试用例</vt:lpstr>
      <vt:lpstr>测试脚本ATTACH</vt:lpstr>
      <vt:lpstr>测试脚本ATTACH</vt:lpstr>
      <vt:lpstr>测试脚本ATTACH</vt:lpstr>
      <vt:lpstr>测试脚本ATTACH</vt:lpstr>
      <vt:lpstr>测试脚本ATTACH</vt:lpstr>
      <vt:lpstr>测试脚本ATTACH</vt:lpstr>
      <vt:lpstr>测试脚本ATTACH</vt:lpstr>
      <vt:lpstr>测试脚本ATTACH</vt:lpstr>
      <vt:lpstr>测试脚本ATTACH</vt:lpstr>
      <vt:lpstr>创建测试用例</vt:lpstr>
      <vt:lpstr>创建测试用例</vt:lpstr>
      <vt:lpstr>测试脚本DETACH</vt:lpstr>
      <vt:lpstr>测试脚本DETACH</vt:lpstr>
      <vt:lpstr>测试脚本DETACH</vt:lpstr>
      <vt:lpstr>测试脚本DETACH</vt:lpstr>
      <vt:lpstr>测试脚本DETACH</vt:lpstr>
      <vt:lpstr>创建测试用例</vt:lpstr>
      <vt:lpstr>创建测试用例</vt:lpstr>
      <vt:lpstr>测试脚本GetStats</vt:lpstr>
      <vt:lpstr>测试脚本GetStats</vt:lpstr>
      <vt:lpstr>创建测试用例</vt:lpstr>
      <vt:lpstr>测试脚本GetStats</vt:lpstr>
      <vt:lpstr>测试脚本GetStats</vt:lpstr>
      <vt:lpstr>测试脚本GetStats</vt:lpstr>
      <vt:lpstr>基本测试用例模板</vt:lpstr>
      <vt:lpstr>基本测试用例模板</vt:lpstr>
      <vt:lpstr>基本测试用例模板</vt:lpstr>
      <vt:lpstr>典型测试用例模板</vt:lpstr>
      <vt:lpstr>远中近点/切换</vt:lpstr>
      <vt:lpstr>典型测试用例模板</vt:lpstr>
      <vt:lpstr>可选脚本配置</vt:lpstr>
      <vt:lpstr>Override RRC Band</vt:lpstr>
      <vt:lpstr>Override RRC Band</vt:lpstr>
      <vt:lpstr>Override RRC Band</vt:lpstr>
      <vt:lpstr>Override RRC Band</vt:lpstr>
      <vt:lpstr>Override RRC Band</vt:lpstr>
      <vt:lpstr>Override UE EUTRA Capabilities</vt:lpstr>
      <vt:lpstr>Override UE EUTRA Capabilities</vt:lpstr>
      <vt:lpstr>Configure Uplink Timing</vt:lpstr>
      <vt:lpstr>Configure Uplink Timing</vt:lpstr>
      <vt:lpstr>Configure Uplink Timing</vt:lpstr>
      <vt:lpstr>常用SETP命令</vt:lpstr>
      <vt:lpstr>常用SETP命令</vt:lpstr>
      <vt:lpstr>常用SETP命令</vt:lpstr>
      <vt:lpstr>常用SETP命令</vt:lpstr>
      <vt:lpstr>常用SETP命令</vt:lpstr>
      <vt:lpstr>常用SETP命令</vt:lpstr>
      <vt:lpstr>Configure RRC Cell Selection</vt:lpstr>
      <vt:lpstr>常见问题</vt:lpstr>
      <vt:lpstr>PowerPoint Presentation</vt:lpstr>
      <vt:lpstr>References</vt:lpstr>
      <vt:lpstr>Change History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Klein Jiang</dc:creator>
  <cp:lastModifiedBy>Klein Jiang</cp:lastModifiedBy>
  <cp:revision>353</cp:revision>
  <dcterms:created xsi:type="dcterms:W3CDTF">2016-05-07T05:47:40Z</dcterms:created>
  <dcterms:modified xsi:type="dcterms:W3CDTF">2016-07-25T04:59:28Z</dcterms:modified>
</cp:coreProperties>
</file>